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tags/tag6.xml" ContentType="application/vnd.openxmlformats-officedocument.presentationml.tags+xml"/>
  <Override PartName="/ppt/tags/tag8.xml" ContentType="application/vnd.openxmlformats-officedocument.presentationml.tags+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tags/tag4.xml" ContentType="application/vnd.openxmlformats-officedocument.presentationml.tags+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ags/tag2.xml" ContentType="application/vnd.openxmlformats-officedocument.presentationml.tags+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tags/tag9.xml" ContentType="application/vnd.openxmlformats-officedocument.presentationml.tags+xml"/>
  <Override PartName="/ppt/tags/tag10.xml" ContentType="application/vnd.openxmlformats-officedocument.presentationml.tags+xml"/>
  <Override PartName="/ppt/diagrams/data1.xml" ContentType="application/vnd.openxmlformats-officedocument.drawingml.diagramData+xml"/>
  <Override PartName="/ppt/tags/tag11.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tags/tag7.xml" ContentType="application/vnd.openxmlformats-officedocument.presentationml.tags+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tags/tag3.xml" ContentType="application/vnd.openxmlformats-officedocument.presentationml.tags+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256" r:id="rId2"/>
    <p:sldId id="257" r:id="rId3"/>
    <p:sldId id="290" r:id="rId4"/>
    <p:sldId id="294" r:id="rId5"/>
    <p:sldId id="258" r:id="rId6"/>
    <p:sldId id="259" r:id="rId7"/>
    <p:sldId id="260" r:id="rId8"/>
    <p:sldId id="261" r:id="rId9"/>
    <p:sldId id="262" r:id="rId10"/>
    <p:sldId id="265" r:id="rId11"/>
    <p:sldId id="279" r:id="rId12"/>
    <p:sldId id="282" r:id="rId13"/>
    <p:sldId id="266" r:id="rId14"/>
    <p:sldId id="264" r:id="rId15"/>
    <p:sldId id="277" r:id="rId16"/>
    <p:sldId id="276" r:id="rId17"/>
    <p:sldId id="271" r:id="rId18"/>
    <p:sldId id="283" r:id="rId19"/>
    <p:sldId id="297" r:id="rId20"/>
    <p:sldId id="298" r:id="rId21"/>
    <p:sldId id="272" r:id="rId22"/>
    <p:sldId id="287" r:id="rId23"/>
    <p:sldId id="288" r:id="rId24"/>
    <p:sldId id="299" r:id="rId25"/>
    <p:sldId id="291" r:id="rId26"/>
    <p:sldId id="292" r:id="rId27"/>
    <p:sldId id="275"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Rg st="1" end="29"/>
    <p:penClr>
      <a:srgbClr val="FF0000"/>
    </p:penClr>
  </p:showPr>
  <p:clrMru>
    <a:srgbClr val="C0406B"/>
    <a:srgbClr val="C54F76"/>
    <a:srgbClr val="C2466F"/>
    <a:srgbClr val="CE6C8D"/>
    <a:srgbClr val="FF33CC"/>
    <a:srgbClr val="C71B96"/>
    <a:srgbClr val="F200B3"/>
    <a:srgbClr val="FF00FF"/>
    <a:srgbClr val="D60093"/>
    <a:srgbClr val="00467A"/>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78" autoAdjust="0"/>
    <p:restoredTop sz="86346" autoAdjust="0"/>
  </p:normalViewPr>
  <p:slideViewPr>
    <p:cSldViewPr>
      <p:cViewPr>
        <p:scale>
          <a:sx n="50" d="100"/>
          <a:sy n="50" d="100"/>
        </p:scale>
        <p:origin x="-696" y="-366"/>
      </p:cViewPr>
      <p:guideLst>
        <p:guide orient="horz" pos="2160"/>
        <p:guide pos="2880"/>
      </p:guideLst>
    </p:cSldViewPr>
  </p:slideViewPr>
  <p:outlineViewPr>
    <p:cViewPr>
      <p:scale>
        <a:sx n="33" d="100"/>
        <a:sy n="33" d="100"/>
      </p:scale>
      <p:origin x="0" y="12432"/>
    </p:cViewPr>
  </p:outlineViewPr>
  <p:notesTextViewPr>
    <p:cViewPr>
      <p:scale>
        <a:sx n="100" d="100"/>
        <a:sy n="100" d="100"/>
      </p:scale>
      <p:origin x="0" y="0"/>
    </p:cViewPr>
  </p:notesTextViewPr>
  <p:sorterViewPr>
    <p:cViewPr>
      <p:scale>
        <a:sx n="66" d="100"/>
        <a:sy n="66" d="100"/>
      </p:scale>
      <p:origin x="0" y="1872"/>
    </p:cViewPr>
  </p:sorterViewPr>
  <p:notesViewPr>
    <p:cSldViewPr>
      <p:cViewPr varScale="1">
        <p:scale>
          <a:sx n="56" d="100"/>
          <a:sy n="56" d="100"/>
        </p:scale>
        <p:origin x="-1812" y="-10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9217738-65AC-49D2-82C3-9BDB596A4CA3}" type="doc">
      <dgm:prSet loTypeId="urn:microsoft.com/office/officeart/2005/8/layout/hProcess9" loCatId="process" qsTypeId="urn:microsoft.com/office/officeart/2005/8/quickstyle/simple1" qsCatId="simple" csTypeId="urn:microsoft.com/office/officeart/2005/8/colors/colorful1" csCatId="colorful" phldr="1"/>
      <dgm:spPr/>
    </dgm:pt>
    <dgm:pt modelId="{63D5DC4F-87D4-48CF-BCDB-E79D23C2317A}">
      <dgm:prSet phldrT="[Text]"/>
      <dgm:spPr/>
      <dgm:t>
        <a:bodyPr/>
        <a:lstStyle/>
        <a:p>
          <a:r>
            <a:rPr lang="en-US" dirty="0" smtClean="0">
              <a:latin typeface="Eras Light ITC" pitchFamily="34" charset="0"/>
            </a:rPr>
            <a:t>Referring Agency </a:t>
          </a:r>
        </a:p>
        <a:p>
          <a:r>
            <a:rPr lang="en-US" dirty="0" smtClean="0">
              <a:latin typeface="Eras Light ITC" pitchFamily="34" charset="0"/>
            </a:rPr>
            <a:t>or</a:t>
          </a:r>
        </a:p>
        <a:p>
          <a:r>
            <a:rPr lang="en-US" dirty="0" smtClean="0">
              <a:latin typeface="Eras Light ITC" pitchFamily="34" charset="0"/>
            </a:rPr>
            <a:t> Individual Makes Contact</a:t>
          </a:r>
          <a:endParaRPr lang="en-US" dirty="0">
            <a:latin typeface="Eras Light ITC" pitchFamily="34" charset="0"/>
          </a:endParaRPr>
        </a:p>
      </dgm:t>
    </dgm:pt>
    <dgm:pt modelId="{86735B08-E8FC-4635-A288-6F2C4D38C7A7}" type="parTrans" cxnId="{7D677A45-F5C2-4525-AB57-7893B35E004A}">
      <dgm:prSet/>
      <dgm:spPr/>
      <dgm:t>
        <a:bodyPr/>
        <a:lstStyle/>
        <a:p>
          <a:endParaRPr lang="en-US"/>
        </a:p>
      </dgm:t>
    </dgm:pt>
    <dgm:pt modelId="{5663FBFD-182A-41E7-97C1-B1A51130D78D}" type="sibTrans" cxnId="{7D677A45-F5C2-4525-AB57-7893B35E004A}">
      <dgm:prSet/>
      <dgm:spPr/>
      <dgm:t>
        <a:bodyPr/>
        <a:lstStyle/>
        <a:p>
          <a:endParaRPr lang="en-US"/>
        </a:p>
      </dgm:t>
    </dgm:pt>
    <dgm:pt modelId="{A230AFCA-DD7E-43C1-8E5B-A5EF947026F4}">
      <dgm:prSet phldrT="[Text]"/>
      <dgm:spPr/>
      <dgm:t>
        <a:bodyPr/>
        <a:lstStyle/>
        <a:p>
          <a:r>
            <a:rPr lang="en-US" dirty="0" smtClean="0">
              <a:latin typeface="Copperplate Gothic Bold" pitchFamily="34" charset="0"/>
            </a:rPr>
            <a:t>Assessment</a:t>
          </a:r>
          <a:endParaRPr lang="en-US" dirty="0">
            <a:latin typeface="Copperplate Gothic Bold" pitchFamily="34" charset="0"/>
          </a:endParaRPr>
        </a:p>
      </dgm:t>
    </dgm:pt>
    <dgm:pt modelId="{625F81EE-EBEE-4566-B4EC-89ED9FACC1DF}" type="parTrans" cxnId="{012BD749-093B-42FE-9012-DA45179B6B9C}">
      <dgm:prSet/>
      <dgm:spPr/>
      <dgm:t>
        <a:bodyPr/>
        <a:lstStyle/>
        <a:p>
          <a:endParaRPr lang="en-US"/>
        </a:p>
      </dgm:t>
    </dgm:pt>
    <dgm:pt modelId="{C207B74F-7CB1-435D-AEF4-E5766126EC52}" type="sibTrans" cxnId="{012BD749-093B-42FE-9012-DA45179B6B9C}">
      <dgm:prSet/>
      <dgm:spPr/>
      <dgm:t>
        <a:bodyPr/>
        <a:lstStyle/>
        <a:p>
          <a:endParaRPr lang="en-US"/>
        </a:p>
      </dgm:t>
    </dgm:pt>
    <dgm:pt modelId="{46D8E865-60B7-4EB8-AF1F-5019CB4E96A2}">
      <dgm:prSet phldrT="[Text]"/>
      <dgm:spPr/>
      <dgm:t>
        <a:bodyPr/>
        <a:lstStyle/>
        <a:p>
          <a:r>
            <a:rPr lang="en-US" dirty="0" smtClean="0">
              <a:latin typeface="Dutch801 XBd BT" pitchFamily="18" charset="0"/>
            </a:rPr>
            <a:t>6 months of  Group </a:t>
          </a:r>
        </a:p>
        <a:p>
          <a:r>
            <a:rPr lang="en-US" dirty="0" smtClean="0">
              <a:latin typeface="Dutch801 XBd BT" pitchFamily="18" charset="0"/>
            </a:rPr>
            <a:t>&amp; </a:t>
          </a:r>
        </a:p>
        <a:p>
          <a:r>
            <a:rPr lang="en-US" dirty="0" smtClean="0">
              <a:latin typeface="Dutch801 XBd BT" pitchFamily="18" charset="0"/>
            </a:rPr>
            <a:t>Individual Therapy</a:t>
          </a:r>
          <a:endParaRPr lang="en-US" dirty="0">
            <a:latin typeface="Dutch801 XBd BT" pitchFamily="18" charset="0"/>
          </a:endParaRPr>
        </a:p>
      </dgm:t>
    </dgm:pt>
    <dgm:pt modelId="{7F497CE9-3F32-4F97-A9F1-AFF1C82B5B60}" type="parTrans" cxnId="{B522D048-F4E5-4DAD-8EA6-450E6D32F43E}">
      <dgm:prSet/>
      <dgm:spPr/>
      <dgm:t>
        <a:bodyPr/>
        <a:lstStyle/>
        <a:p>
          <a:endParaRPr lang="en-US"/>
        </a:p>
      </dgm:t>
    </dgm:pt>
    <dgm:pt modelId="{9FC4DDCC-7427-4660-B140-7AC1A7F2FFF1}" type="sibTrans" cxnId="{B522D048-F4E5-4DAD-8EA6-450E6D32F43E}">
      <dgm:prSet/>
      <dgm:spPr/>
      <dgm:t>
        <a:bodyPr/>
        <a:lstStyle/>
        <a:p>
          <a:endParaRPr lang="en-US"/>
        </a:p>
      </dgm:t>
    </dgm:pt>
    <dgm:pt modelId="{77A3E05C-74E1-4BF1-A021-9CD0E727B84C}" type="pres">
      <dgm:prSet presAssocID="{99217738-65AC-49D2-82C3-9BDB596A4CA3}" presName="CompostProcess" presStyleCnt="0">
        <dgm:presLayoutVars>
          <dgm:dir/>
          <dgm:resizeHandles val="exact"/>
        </dgm:presLayoutVars>
      </dgm:prSet>
      <dgm:spPr/>
    </dgm:pt>
    <dgm:pt modelId="{32E321E0-E402-403C-80C9-C17729C5B277}" type="pres">
      <dgm:prSet presAssocID="{99217738-65AC-49D2-82C3-9BDB596A4CA3}" presName="arrow" presStyleLbl="bgShp" presStyleIdx="0" presStyleCnt="1"/>
      <dgm:spPr/>
    </dgm:pt>
    <dgm:pt modelId="{F1735084-2E78-4EBB-911A-937A52705B17}" type="pres">
      <dgm:prSet presAssocID="{99217738-65AC-49D2-82C3-9BDB596A4CA3}" presName="linearProcess" presStyleCnt="0"/>
      <dgm:spPr/>
    </dgm:pt>
    <dgm:pt modelId="{CB7817C0-3F60-46BB-B9E0-5E30D33FB0E7}" type="pres">
      <dgm:prSet presAssocID="{63D5DC4F-87D4-48CF-BCDB-E79D23C2317A}" presName="textNode" presStyleLbl="node1" presStyleIdx="0" presStyleCnt="3" custScaleY="250000">
        <dgm:presLayoutVars>
          <dgm:bulletEnabled val="1"/>
        </dgm:presLayoutVars>
      </dgm:prSet>
      <dgm:spPr/>
      <dgm:t>
        <a:bodyPr/>
        <a:lstStyle/>
        <a:p>
          <a:endParaRPr lang="en-US"/>
        </a:p>
      </dgm:t>
    </dgm:pt>
    <dgm:pt modelId="{12D4A339-9DE2-4297-9199-0D39C4D267B6}" type="pres">
      <dgm:prSet presAssocID="{5663FBFD-182A-41E7-97C1-B1A51130D78D}" presName="sibTrans" presStyleCnt="0"/>
      <dgm:spPr/>
    </dgm:pt>
    <dgm:pt modelId="{5587CF22-55DD-4345-B3DE-FF810484BC11}" type="pres">
      <dgm:prSet presAssocID="{A230AFCA-DD7E-43C1-8E5B-A5EF947026F4}" presName="textNode" presStyleLbl="node1" presStyleIdx="1" presStyleCnt="3">
        <dgm:presLayoutVars>
          <dgm:bulletEnabled val="1"/>
        </dgm:presLayoutVars>
      </dgm:prSet>
      <dgm:spPr/>
      <dgm:t>
        <a:bodyPr/>
        <a:lstStyle/>
        <a:p>
          <a:endParaRPr lang="en-US"/>
        </a:p>
      </dgm:t>
    </dgm:pt>
    <dgm:pt modelId="{38A1828E-C742-458D-A315-41606B9DCAF6}" type="pres">
      <dgm:prSet presAssocID="{C207B74F-7CB1-435D-AEF4-E5766126EC52}" presName="sibTrans" presStyleCnt="0"/>
      <dgm:spPr/>
    </dgm:pt>
    <dgm:pt modelId="{E4BE5414-F7BC-4F3F-B613-3E679A91910A}" type="pres">
      <dgm:prSet presAssocID="{46D8E865-60B7-4EB8-AF1F-5019CB4E96A2}" presName="textNode" presStyleLbl="node1" presStyleIdx="2" presStyleCnt="3" custScaleY="192029">
        <dgm:presLayoutVars>
          <dgm:bulletEnabled val="1"/>
        </dgm:presLayoutVars>
      </dgm:prSet>
      <dgm:spPr/>
      <dgm:t>
        <a:bodyPr/>
        <a:lstStyle/>
        <a:p>
          <a:endParaRPr lang="en-US"/>
        </a:p>
      </dgm:t>
    </dgm:pt>
  </dgm:ptLst>
  <dgm:cxnLst>
    <dgm:cxn modelId="{B522D048-F4E5-4DAD-8EA6-450E6D32F43E}" srcId="{99217738-65AC-49D2-82C3-9BDB596A4CA3}" destId="{46D8E865-60B7-4EB8-AF1F-5019CB4E96A2}" srcOrd="2" destOrd="0" parTransId="{7F497CE9-3F32-4F97-A9F1-AFF1C82B5B60}" sibTransId="{9FC4DDCC-7427-4660-B140-7AC1A7F2FFF1}"/>
    <dgm:cxn modelId="{F7DCF155-BE74-4A9E-A654-6F663B819E87}" type="presOf" srcId="{63D5DC4F-87D4-48CF-BCDB-E79D23C2317A}" destId="{CB7817C0-3F60-46BB-B9E0-5E30D33FB0E7}" srcOrd="0" destOrd="0" presId="urn:microsoft.com/office/officeart/2005/8/layout/hProcess9"/>
    <dgm:cxn modelId="{012BD749-093B-42FE-9012-DA45179B6B9C}" srcId="{99217738-65AC-49D2-82C3-9BDB596A4CA3}" destId="{A230AFCA-DD7E-43C1-8E5B-A5EF947026F4}" srcOrd="1" destOrd="0" parTransId="{625F81EE-EBEE-4566-B4EC-89ED9FACC1DF}" sibTransId="{C207B74F-7CB1-435D-AEF4-E5766126EC52}"/>
    <dgm:cxn modelId="{495E0A6D-76AE-4720-B0F0-BE13AE4BE6EB}" type="presOf" srcId="{46D8E865-60B7-4EB8-AF1F-5019CB4E96A2}" destId="{E4BE5414-F7BC-4F3F-B613-3E679A91910A}" srcOrd="0" destOrd="0" presId="urn:microsoft.com/office/officeart/2005/8/layout/hProcess9"/>
    <dgm:cxn modelId="{D2AA68CE-0075-4E11-B22F-EC784ADB605C}" type="presOf" srcId="{99217738-65AC-49D2-82C3-9BDB596A4CA3}" destId="{77A3E05C-74E1-4BF1-A021-9CD0E727B84C}" srcOrd="0" destOrd="0" presId="urn:microsoft.com/office/officeart/2005/8/layout/hProcess9"/>
    <dgm:cxn modelId="{D437BF53-1874-40CF-B590-1A17679A3EC9}" type="presOf" srcId="{A230AFCA-DD7E-43C1-8E5B-A5EF947026F4}" destId="{5587CF22-55DD-4345-B3DE-FF810484BC11}" srcOrd="0" destOrd="0" presId="urn:microsoft.com/office/officeart/2005/8/layout/hProcess9"/>
    <dgm:cxn modelId="{7D677A45-F5C2-4525-AB57-7893B35E004A}" srcId="{99217738-65AC-49D2-82C3-9BDB596A4CA3}" destId="{63D5DC4F-87D4-48CF-BCDB-E79D23C2317A}" srcOrd="0" destOrd="0" parTransId="{86735B08-E8FC-4635-A288-6F2C4D38C7A7}" sibTransId="{5663FBFD-182A-41E7-97C1-B1A51130D78D}"/>
    <dgm:cxn modelId="{714FF52D-61B9-4323-B30D-C64F209A0A28}" type="presParOf" srcId="{77A3E05C-74E1-4BF1-A021-9CD0E727B84C}" destId="{32E321E0-E402-403C-80C9-C17729C5B277}" srcOrd="0" destOrd="0" presId="urn:microsoft.com/office/officeart/2005/8/layout/hProcess9"/>
    <dgm:cxn modelId="{874EE06C-B79E-4C7C-AAB3-E1E64ADCA401}" type="presParOf" srcId="{77A3E05C-74E1-4BF1-A021-9CD0E727B84C}" destId="{F1735084-2E78-4EBB-911A-937A52705B17}" srcOrd="1" destOrd="0" presId="urn:microsoft.com/office/officeart/2005/8/layout/hProcess9"/>
    <dgm:cxn modelId="{544CDF24-8585-47A0-8B62-DE9AE684CE7D}" type="presParOf" srcId="{F1735084-2E78-4EBB-911A-937A52705B17}" destId="{CB7817C0-3F60-46BB-B9E0-5E30D33FB0E7}" srcOrd="0" destOrd="0" presId="urn:microsoft.com/office/officeart/2005/8/layout/hProcess9"/>
    <dgm:cxn modelId="{D4D4C798-87E8-4E72-BCFE-E416BBD2A4F3}" type="presParOf" srcId="{F1735084-2E78-4EBB-911A-937A52705B17}" destId="{12D4A339-9DE2-4297-9199-0D39C4D267B6}" srcOrd="1" destOrd="0" presId="urn:microsoft.com/office/officeart/2005/8/layout/hProcess9"/>
    <dgm:cxn modelId="{8FF08C37-4BCF-4E2D-A4A6-6EE693DD1F1D}" type="presParOf" srcId="{F1735084-2E78-4EBB-911A-937A52705B17}" destId="{5587CF22-55DD-4345-B3DE-FF810484BC11}" srcOrd="2" destOrd="0" presId="urn:microsoft.com/office/officeart/2005/8/layout/hProcess9"/>
    <dgm:cxn modelId="{331429BD-00A4-4327-A328-64E7974BB544}" type="presParOf" srcId="{F1735084-2E78-4EBB-911A-937A52705B17}" destId="{38A1828E-C742-458D-A315-41606B9DCAF6}" srcOrd="3" destOrd="0" presId="urn:microsoft.com/office/officeart/2005/8/layout/hProcess9"/>
    <dgm:cxn modelId="{06A77F15-F53C-471A-BFE4-AA4B18FD8841}" type="presParOf" srcId="{F1735084-2E78-4EBB-911A-937A52705B17}" destId="{E4BE5414-F7BC-4F3F-B613-3E679A91910A}" srcOrd="4" destOrd="0" presId="urn:microsoft.com/office/officeart/2005/8/layout/hProcess9"/>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2E321E0-E402-403C-80C9-C17729C5B277}">
      <dsp:nvSpPr>
        <dsp:cNvPr id="0" name=""/>
        <dsp:cNvSpPr/>
      </dsp:nvSpPr>
      <dsp:spPr>
        <a:xfrm>
          <a:off x="685799" y="0"/>
          <a:ext cx="7772400" cy="5257800"/>
        </a:xfrm>
        <a:prstGeom prst="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B7817C0-3F60-46BB-B9E0-5E30D33FB0E7}">
      <dsp:nvSpPr>
        <dsp:cNvPr id="0" name=""/>
        <dsp:cNvSpPr/>
      </dsp:nvSpPr>
      <dsp:spPr>
        <a:xfrm>
          <a:off x="6152" y="0"/>
          <a:ext cx="2934955" cy="525780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n-US" sz="2600" kern="1200" dirty="0" smtClean="0">
              <a:latin typeface="Eras Light ITC" pitchFamily="34" charset="0"/>
            </a:rPr>
            <a:t>Referring Agency </a:t>
          </a:r>
        </a:p>
        <a:p>
          <a:pPr lvl="0" algn="ctr" defTabSz="1155700">
            <a:lnSpc>
              <a:spcPct val="90000"/>
            </a:lnSpc>
            <a:spcBef>
              <a:spcPct val="0"/>
            </a:spcBef>
            <a:spcAft>
              <a:spcPct val="35000"/>
            </a:spcAft>
          </a:pPr>
          <a:r>
            <a:rPr lang="en-US" sz="2600" kern="1200" dirty="0" smtClean="0">
              <a:latin typeface="Eras Light ITC" pitchFamily="34" charset="0"/>
            </a:rPr>
            <a:t>or</a:t>
          </a:r>
        </a:p>
        <a:p>
          <a:pPr lvl="0" algn="ctr" defTabSz="1155700">
            <a:lnSpc>
              <a:spcPct val="90000"/>
            </a:lnSpc>
            <a:spcBef>
              <a:spcPct val="0"/>
            </a:spcBef>
            <a:spcAft>
              <a:spcPct val="35000"/>
            </a:spcAft>
          </a:pPr>
          <a:r>
            <a:rPr lang="en-US" sz="2600" kern="1200" dirty="0" smtClean="0">
              <a:latin typeface="Eras Light ITC" pitchFamily="34" charset="0"/>
            </a:rPr>
            <a:t> Individual Makes Contact</a:t>
          </a:r>
          <a:endParaRPr lang="en-US" sz="2600" kern="1200" dirty="0">
            <a:latin typeface="Eras Light ITC" pitchFamily="34" charset="0"/>
          </a:endParaRPr>
        </a:p>
      </dsp:txBody>
      <dsp:txXfrm>
        <a:off x="6152" y="0"/>
        <a:ext cx="2934955" cy="5257800"/>
      </dsp:txXfrm>
    </dsp:sp>
    <dsp:sp modelId="{5587CF22-55DD-4345-B3DE-FF810484BC11}">
      <dsp:nvSpPr>
        <dsp:cNvPr id="0" name=""/>
        <dsp:cNvSpPr/>
      </dsp:nvSpPr>
      <dsp:spPr>
        <a:xfrm>
          <a:off x="3104522" y="1577340"/>
          <a:ext cx="2934955" cy="2103120"/>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n-US" sz="2600" kern="1200" dirty="0" smtClean="0">
              <a:latin typeface="Copperplate Gothic Bold" pitchFamily="34" charset="0"/>
            </a:rPr>
            <a:t>Assessment</a:t>
          </a:r>
          <a:endParaRPr lang="en-US" sz="2600" kern="1200" dirty="0">
            <a:latin typeface="Copperplate Gothic Bold" pitchFamily="34" charset="0"/>
          </a:endParaRPr>
        </a:p>
      </dsp:txBody>
      <dsp:txXfrm>
        <a:off x="3104522" y="1577340"/>
        <a:ext cx="2934955" cy="2103120"/>
      </dsp:txXfrm>
    </dsp:sp>
    <dsp:sp modelId="{E4BE5414-F7BC-4F3F-B613-3E679A91910A}">
      <dsp:nvSpPr>
        <dsp:cNvPr id="0" name=""/>
        <dsp:cNvSpPr/>
      </dsp:nvSpPr>
      <dsp:spPr>
        <a:xfrm>
          <a:off x="6202891" y="609599"/>
          <a:ext cx="2934955" cy="403860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n-US" sz="2600" kern="1200" dirty="0" smtClean="0">
              <a:latin typeface="Dutch801 XBd BT" pitchFamily="18" charset="0"/>
            </a:rPr>
            <a:t>6 months of  Group </a:t>
          </a:r>
        </a:p>
        <a:p>
          <a:pPr lvl="0" algn="ctr" defTabSz="1155700">
            <a:lnSpc>
              <a:spcPct val="90000"/>
            </a:lnSpc>
            <a:spcBef>
              <a:spcPct val="0"/>
            </a:spcBef>
            <a:spcAft>
              <a:spcPct val="35000"/>
            </a:spcAft>
          </a:pPr>
          <a:r>
            <a:rPr lang="en-US" sz="2600" kern="1200" dirty="0" smtClean="0">
              <a:latin typeface="Dutch801 XBd BT" pitchFamily="18" charset="0"/>
            </a:rPr>
            <a:t>&amp; </a:t>
          </a:r>
        </a:p>
        <a:p>
          <a:pPr lvl="0" algn="ctr" defTabSz="1155700">
            <a:lnSpc>
              <a:spcPct val="90000"/>
            </a:lnSpc>
            <a:spcBef>
              <a:spcPct val="0"/>
            </a:spcBef>
            <a:spcAft>
              <a:spcPct val="35000"/>
            </a:spcAft>
          </a:pPr>
          <a:r>
            <a:rPr lang="en-US" sz="2600" kern="1200" dirty="0" smtClean="0">
              <a:latin typeface="Dutch801 XBd BT" pitchFamily="18" charset="0"/>
            </a:rPr>
            <a:t>Individual Therapy</a:t>
          </a:r>
          <a:endParaRPr lang="en-US" sz="2600" kern="1200" dirty="0">
            <a:latin typeface="Dutch801 XBd BT" pitchFamily="18" charset="0"/>
          </a:endParaRPr>
        </a:p>
      </dsp:txBody>
      <dsp:txXfrm>
        <a:off x="6202891" y="609599"/>
        <a:ext cx="2934955" cy="4038600"/>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1BC6E34-7548-44D3-82A9-784603E1D459}" type="datetimeFigureOut">
              <a:rPr lang="en-US" smtClean="0"/>
              <a:pPr/>
              <a:t>6/6/2011</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3DC673F-D3CE-4827-B9CF-8DCA45327EB5}" type="slidenum">
              <a:rPr lang="en-US" smtClean="0"/>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08AE600-0F3D-4908-82A9-28CD88E092D9}" type="datetimeFigureOut">
              <a:rPr lang="en-US" smtClean="0"/>
              <a:pPr/>
              <a:t>6/6/2011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20139F1-81FB-4D41-9AAB-FEA99106C097}"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20139F1-81FB-4D41-9AAB-FEA99106C097}"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20139F1-81FB-4D41-9AAB-FEA99106C097}" type="slidenum">
              <a:rPr lang="en-US" smtClean="0"/>
              <a:pPr/>
              <a:t>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20139F1-81FB-4D41-9AAB-FEA99106C097}" type="slidenum">
              <a:rPr lang="en-US" smtClean="0"/>
              <a:pPr/>
              <a:t>13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20139F1-81FB-4D41-9AAB-FEA99106C097}" type="slidenum">
              <a:rPr lang="en-US" smtClean="0"/>
              <a:pPr/>
              <a:t>18</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20139F1-81FB-4D41-9AAB-FEA99106C097}" type="slidenum">
              <a:rPr lang="en-US" smtClean="0"/>
              <a:pPr/>
              <a:t>26</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8981D5C-E00C-422D-A7D7-9436CF3D6642}" type="datetimeFigureOut">
              <a:rPr lang="en-US" smtClean="0"/>
              <a:pPr/>
              <a:t>6/6/2011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7766BF-4303-499B-AF6C-B9FD37B03CD1}" type="slidenum">
              <a:rPr lang="en-US" smtClean="0"/>
              <a:pPr/>
              <a:t>‹#›</a:t>
            </a:fld>
            <a:endParaRPr lang="en-US" dirty="0"/>
          </a:p>
        </p:txBody>
      </p:sp>
    </p:spTree>
  </p:cSld>
  <p:clrMapOvr>
    <a:masterClrMapping/>
  </p:clrMapOvr>
  <p:transition advClick="0" advTm="2000">
    <p:plus/>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981D5C-E00C-422D-A7D7-9436CF3D6642}" type="datetimeFigureOut">
              <a:rPr lang="en-US" smtClean="0"/>
              <a:pPr/>
              <a:t>6/6/2011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7766BF-4303-499B-AF6C-B9FD37B03CD1}" type="slidenum">
              <a:rPr lang="en-US" smtClean="0"/>
              <a:pPr/>
              <a:t>‹#›</a:t>
            </a:fld>
            <a:endParaRPr lang="en-US" dirty="0"/>
          </a:p>
        </p:txBody>
      </p:sp>
    </p:spTree>
  </p:cSld>
  <p:clrMapOvr>
    <a:masterClrMapping/>
  </p:clrMapOvr>
  <p:transition advClick="0" advTm="2000">
    <p:plus/>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981D5C-E00C-422D-A7D7-9436CF3D6642}" type="datetimeFigureOut">
              <a:rPr lang="en-US" smtClean="0"/>
              <a:pPr/>
              <a:t>6/6/2011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7766BF-4303-499B-AF6C-B9FD37B03CD1}" type="slidenum">
              <a:rPr lang="en-US" smtClean="0"/>
              <a:pPr/>
              <a:t>‹#›</a:t>
            </a:fld>
            <a:endParaRPr lang="en-US" dirty="0"/>
          </a:p>
        </p:txBody>
      </p:sp>
    </p:spTree>
  </p:cSld>
  <p:clrMapOvr>
    <a:masterClrMapping/>
  </p:clrMapOvr>
  <p:transition advClick="0" advTm="2000">
    <p:plus/>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981D5C-E00C-422D-A7D7-9436CF3D6642}" type="datetimeFigureOut">
              <a:rPr lang="en-US" smtClean="0"/>
              <a:pPr/>
              <a:t>6/6/2011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7766BF-4303-499B-AF6C-B9FD37B03CD1}" type="slidenum">
              <a:rPr lang="en-US" smtClean="0"/>
              <a:pPr/>
              <a:t>‹#›</a:t>
            </a:fld>
            <a:endParaRPr lang="en-US" dirty="0"/>
          </a:p>
        </p:txBody>
      </p:sp>
    </p:spTree>
  </p:cSld>
  <p:clrMapOvr>
    <a:masterClrMapping/>
  </p:clrMapOvr>
  <p:transition advClick="0" advTm="2000">
    <p:plus/>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8981D5C-E00C-422D-A7D7-9436CF3D6642}" type="datetimeFigureOut">
              <a:rPr lang="en-US" smtClean="0"/>
              <a:pPr/>
              <a:t>6/6/2011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7766BF-4303-499B-AF6C-B9FD37B03CD1}" type="slidenum">
              <a:rPr lang="en-US" smtClean="0"/>
              <a:pPr/>
              <a:t>‹#›</a:t>
            </a:fld>
            <a:endParaRPr lang="en-US" dirty="0"/>
          </a:p>
        </p:txBody>
      </p:sp>
    </p:spTree>
  </p:cSld>
  <p:clrMapOvr>
    <a:masterClrMapping/>
  </p:clrMapOvr>
  <p:transition advClick="0" advTm="2000">
    <p:plus/>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8981D5C-E00C-422D-A7D7-9436CF3D6642}" type="datetimeFigureOut">
              <a:rPr lang="en-US" smtClean="0"/>
              <a:pPr/>
              <a:t>6/6/2011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F7766BF-4303-499B-AF6C-B9FD37B03CD1}" type="slidenum">
              <a:rPr lang="en-US" smtClean="0"/>
              <a:pPr/>
              <a:t>‹#›</a:t>
            </a:fld>
            <a:endParaRPr lang="en-US" dirty="0"/>
          </a:p>
        </p:txBody>
      </p:sp>
    </p:spTree>
  </p:cSld>
  <p:clrMapOvr>
    <a:masterClrMapping/>
  </p:clrMapOvr>
  <p:transition advClick="0" advTm="2000">
    <p:plus/>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8981D5C-E00C-422D-A7D7-9436CF3D6642}" type="datetimeFigureOut">
              <a:rPr lang="en-US" smtClean="0"/>
              <a:pPr/>
              <a:t>6/6/2011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F7766BF-4303-499B-AF6C-B9FD37B03CD1}" type="slidenum">
              <a:rPr lang="en-US" smtClean="0"/>
              <a:pPr/>
              <a:t>‹#›</a:t>
            </a:fld>
            <a:endParaRPr lang="en-US" dirty="0"/>
          </a:p>
        </p:txBody>
      </p:sp>
    </p:spTree>
  </p:cSld>
  <p:clrMapOvr>
    <a:masterClrMapping/>
  </p:clrMapOvr>
  <p:transition advClick="0" advTm="2000">
    <p:plus/>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8981D5C-E00C-422D-A7D7-9436CF3D6642}" type="datetimeFigureOut">
              <a:rPr lang="en-US" smtClean="0"/>
              <a:pPr/>
              <a:t>6/6/2011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F7766BF-4303-499B-AF6C-B9FD37B03CD1}" type="slidenum">
              <a:rPr lang="en-US" smtClean="0"/>
              <a:pPr/>
              <a:t>‹#›</a:t>
            </a:fld>
            <a:endParaRPr lang="en-US" dirty="0"/>
          </a:p>
        </p:txBody>
      </p:sp>
    </p:spTree>
  </p:cSld>
  <p:clrMapOvr>
    <a:masterClrMapping/>
  </p:clrMapOvr>
  <p:transition advClick="0" advTm="2000">
    <p:plus/>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981D5C-E00C-422D-A7D7-9436CF3D6642}" type="datetimeFigureOut">
              <a:rPr lang="en-US" smtClean="0"/>
              <a:pPr/>
              <a:t>6/6/2011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F7766BF-4303-499B-AF6C-B9FD37B03CD1}" type="slidenum">
              <a:rPr lang="en-US" smtClean="0"/>
              <a:pPr/>
              <a:t>‹#›</a:t>
            </a:fld>
            <a:endParaRPr lang="en-US" dirty="0"/>
          </a:p>
        </p:txBody>
      </p:sp>
    </p:spTree>
  </p:cSld>
  <p:clrMapOvr>
    <a:masterClrMapping/>
  </p:clrMapOvr>
  <p:transition advClick="0" advTm="2000">
    <p:plus/>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8981D5C-E00C-422D-A7D7-9436CF3D6642}" type="datetimeFigureOut">
              <a:rPr lang="en-US" smtClean="0"/>
              <a:pPr/>
              <a:t>6/6/2011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F7766BF-4303-499B-AF6C-B9FD37B03CD1}" type="slidenum">
              <a:rPr lang="en-US" smtClean="0"/>
              <a:pPr/>
              <a:t>‹#›</a:t>
            </a:fld>
            <a:endParaRPr lang="en-US" dirty="0"/>
          </a:p>
        </p:txBody>
      </p:sp>
    </p:spTree>
  </p:cSld>
  <p:clrMapOvr>
    <a:masterClrMapping/>
  </p:clrMapOvr>
  <p:transition advClick="0" advTm="2000">
    <p:plus/>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8981D5C-E00C-422D-A7D7-9436CF3D6642}" type="datetimeFigureOut">
              <a:rPr lang="en-US" smtClean="0"/>
              <a:pPr/>
              <a:t>6/6/2011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F7766BF-4303-499B-AF6C-B9FD37B03CD1}" type="slidenum">
              <a:rPr lang="en-US" smtClean="0"/>
              <a:pPr/>
              <a:t>‹#›</a:t>
            </a:fld>
            <a:endParaRPr lang="en-US" dirty="0"/>
          </a:p>
        </p:txBody>
      </p:sp>
    </p:spTree>
  </p:cSld>
  <p:clrMapOvr>
    <a:masterClrMapping/>
  </p:clrMapOvr>
  <p:transition advClick="0" advTm="2000">
    <p:plus/>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981D5C-E00C-422D-A7D7-9436CF3D6642}" type="datetimeFigureOut">
              <a:rPr lang="en-US" smtClean="0"/>
              <a:pPr/>
              <a:t>6/6/2011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7766BF-4303-499B-AF6C-B9FD37B03CD1}"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advClick="0" advTm="2000">
    <p:plus/>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audio" Target="file:///C:\Users\sparks\Documents\LimeWire\Saved\Queen%20Ifrica-Daddy%20dont%20touch%20me%20there.mp3" TargetMode="External"/><Relationship Id="rId5" Type="http://schemas.openxmlformats.org/officeDocument/2006/relationships/image" Target="../media/image2.png"/><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slideLayout" Target="../slideLayouts/slideLayout2.xml"/><Relationship Id="rId1" Type="http://schemas.openxmlformats.org/officeDocument/2006/relationships/tags" Target="../tags/tag6.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image" Target="../media/image9.jpe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slideLayout" Target="../slideLayouts/slideLayout7.xml"/><Relationship Id="rId1" Type="http://schemas.openxmlformats.org/officeDocument/2006/relationships/tags" Target="../tags/tag8.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9.xml"/><Relationship Id="rId4" Type="http://schemas.openxmlformats.org/officeDocument/2006/relationships/image" Target="../media/image13.jpe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ags" Target="../tags/tag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mailto:purepotential@live.com" TargetMode="External"/><Relationship Id="rId2" Type="http://schemas.openxmlformats.org/officeDocument/2006/relationships/hyperlink" Target="http://www.westernunion.com/"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mailto:purepotential@live.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7.xml"/><Relationship Id="rId1" Type="http://schemas.openxmlformats.org/officeDocument/2006/relationships/tags" Target="../tags/tag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1.xml"/><Relationship Id="rId1" Type="http://schemas.openxmlformats.org/officeDocument/2006/relationships/tags" Target="../tags/tag3.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762000"/>
            <a:ext cx="8153400" cy="3581400"/>
          </a:xfrm>
        </p:spPr>
        <p:txBody>
          <a:bodyPr>
            <a:normAutofit fontScale="90000"/>
          </a:bodyPr>
          <a:lstStyle/>
          <a:p>
            <a:r>
              <a:rPr lang="en-US" dirty="0" smtClean="0"/>
              <a:t/>
            </a:r>
            <a:br>
              <a:rPr lang="en-US" dirty="0" smtClean="0"/>
            </a:br>
            <a:r>
              <a:rPr lang="en-US" sz="6000" dirty="0" smtClean="0">
                <a:solidFill>
                  <a:srgbClr val="FFFF00"/>
                </a:solidFill>
                <a:latin typeface="Eras Demi ITC" pitchFamily="34" charset="0"/>
              </a:rPr>
              <a:t>Please Help</a:t>
            </a:r>
            <a:r>
              <a:rPr lang="en-US" sz="6000" dirty="0" smtClean="0">
                <a:latin typeface="Eras Demi ITC" pitchFamily="34" charset="0"/>
              </a:rPr>
              <a:t> </a:t>
            </a:r>
            <a:r>
              <a:rPr lang="en-US" sz="6000" dirty="0" smtClean="0">
                <a:solidFill>
                  <a:srgbClr val="FFFF00"/>
                </a:solidFill>
                <a:latin typeface="Eras Demi ITC" pitchFamily="34" charset="0"/>
              </a:rPr>
              <a:t>Jamaica</a:t>
            </a:r>
            <a:r>
              <a:rPr lang="en-US" sz="6000" dirty="0" smtClean="0">
                <a:latin typeface="Eras Demi ITC" pitchFamily="34" charset="0"/>
              </a:rPr>
              <a:t> </a:t>
            </a:r>
            <a:r>
              <a:rPr lang="en-US" dirty="0" smtClean="0"/>
              <a:t/>
            </a:r>
            <a:br>
              <a:rPr lang="en-US" dirty="0" smtClean="0"/>
            </a:br>
            <a:r>
              <a:rPr lang="en-US" dirty="0" smtClean="0">
                <a:latin typeface="Eras Demi ITC" pitchFamily="34" charset="0"/>
              </a:rPr>
              <a:t>Empower </a:t>
            </a:r>
            <a:r>
              <a:rPr lang="en-US" dirty="0" smtClean="0">
                <a:latin typeface="Eras Demi ITC" pitchFamily="34" charset="0"/>
              </a:rPr>
              <a:t>O</a:t>
            </a:r>
            <a:r>
              <a:rPr lang="en-US" dirty="0" smtClean="0">
                <a:latin typeface="Eras Demi ITC" pitchFamily="34" charset="0"/>
              </a:rPr>
              <a:t>ur </a:t>
            </a:r>
            <a:r>
              <a:rPr lang="en-US" dirty="0" smtClean="0">
                <a:latin typeface="Eras Demi ITC" pitchFamily="34" charset="0"/>
              </a:rPr>
              <a:t>Survivors of Sexual Abuse and Sexual Exploitation</a:t>
            </a:r>
            <a:endParaRPr lang="en-US" dirty="0">
              <a:latin typeface="Eras Demi ITC" pitchFamily="34" charset="0"/>
            </a:endParaRPr>
          </a:p>
        </p:txBody>
      </p:sp>
      <p:sp>
        <p:nvSpPr>
          <p:cNvPr id="5" name="Subtitle 4"/>
          <p:cNvSpPr>
            <a:spLocks noGrp="1"/>
          </p:cNvSpPr>
          <p:nvPr>
            <p:ph type="subTitle" idx="1"/>
          </p:nvPr>
        </p:nvSpPr>
        <p:spPr>
          <a:xfrm>
            <a:off x="3276600" y="4267200"/>
            <a:ext cx="5181600" cy="1219200"/>
          </a:xfrm>
        </p:spPr>
        <p:txBody>
          <a:bodyPr>
            <a:normAutofit/>
          </a:bodyPr>
          <a:lstStyle/>
          <a:p>
            <a:pPr algn="r"/>
            <a:r>
              <a:rPr lang="en-US" i="1" dirty="0" smtClean="0">
                <a:solidFill>
                  <a:srgbClr val="FFFF00"/>
                </a:solidFill>
                <a:latin typeface="Eras Light ITC" pitchFamily="34" charset="0"/>
              </a:rPr>
              <a:t>By Sponsoring </a:t>
            </a:r>
          </a:p>
          <a:p>
            <a:pPr algn="r"/>
            <a:r>
              <a:rPr lang="en-US" i="1" dirty="0" smtClean="0">
                <a:solidFill>
                  <a:srgbClr val="FFFF00"/>
                </a:solidFill>
                <a:latin typeface="Eras Light ITC" pitchFamily="34" charset="0"/>
              </a:rPr>
              <a:t>A Healing Intervention</a:t>
            </a:r>
            <a:endParaRPr lang="en-US" i="1" dirty="0">
              <a:solidFill>
                <a:srgbClr val="FFFF00"/>
              </a:solidFill>
              <a:latin typeface="Eras Light ITC" pitchFamily="34" charset="0"/>
            </a:endParaRPr>
          </a:p>
        </p:txBody>
      </p:sp>
      <p:pic>
        <p:nvPicPr>
          <p:cNvPr id="1026" name="Picture 1" descr="PURE POTENTIAL 2"/>
          <p:cNvPicPr>
            <a:picLocks noChangeAspect="1" noChangeArrowheads="1"/>
          </p:cNvPicPr>
          <p:nvPr/>
        </p:nvPicPr>
        <p:blipFill>
          <a:blip r:embed="rId4" cstate="print"/>
          <a:srcRect/>
          <a:stretch>
            <a:fillRect/>
          </a:stretch>
        </p:blipFill>
        <p:spPr bwMode="auto">
          <a:xfrm>
            <a:off x="5867400" y="5562600"/>
            <a:ext cx="2590800" cy="8382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6" name="Queen Ifrica-Daddy dont touch me there.mp3">
            <a:hlinkClick r:id="" action="ppaction://media"/>
          </p:cNvPr>
          <p:cNvPicPr>
            <a:picLocks noRot="1" noChangeAspect="1"/>
          </p:cNvPicPr>
          <p:nvPr>
            <a:audioFile r:link="rId1"/>
          </p:nvPr>
        </p:nvPicPr>
        <p:blipFill>
          <a:blip r:embed="rId5" cstate="print"/>
          <a:stretch>
            <a:fillRect/>
          </a:stretch>
        </p:blipFill>
        <p:spPr>
          <a:xfrm>
            <a:off x="8610600" y="152400"/>
            <a:ext cx="304800" cy="304800"/>
          </a:xfrm>
          <a:prstGeom prst="rect">
            <a:avLst/>
          </a:prstGeom>
        </p:spPr>
      </p:pic>
      <p:pic>
        <p:nvPicPr>
          <p:cNvPr id="7" name="Picture 1" descr="PURE POTENTIAL 2"/>
          <p:cNvPicPr>
            <a:picLocks noChangeAspect="1" noChangeArrowheads="1"/>
          </p:cNvPicPr>
          <p:nvPr/>
        </p:nvPicPr>
        <p:blipFill>
          <a:blip r:embed="rId4" cstate="print"/>
          <a:srcRect/>
          <a:stretch>
            <a:fillRect/>
          </a:stretch>
        </p:blipFill>
        <p:spPr bwMode="auto">
          <a:xfrm>
            <a:off x="6019800" y="5715000"/>
            <a:ext cx="2590800" cy="8382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ransition spd="med" advClick="0" advTm="7110">
    <p:plu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repeatCount="indefinite" fill="hold" display="0">
                  <p:stCondLst>
                    <p:cond delay="indefinite"/>
                  </p:stCondLst>
                  <p:endCondLst>
                    <p:cond evt="onNext" delay="0">
                      <p:tgtEl>
                        <p:sldTgt/>
                      </p:tgtEl>
                    </p:cond>
                    <p:cond evt="onPrev" delay="0">
                      <p:tgtEl>
                        <p:sldTgt/>
                      </p:tgtEl>
                    </p:cond>
                    <p:cond evt="onStopAudio" delay="0">
                      <p:tgtEl>
                        <p:sldTgt/>
                      </p:tgtEl>
                    </p:cond>
                  </p:endCondLst>
                </p:cTn>
                <p:tgtEl>
                  <p:spTgt spid="6"/>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19200"/>
          </a:xfrm>
        </p:spPr>
        <p:txBody>
          <a:bodyPr>
            <a:normAutofit/>
          </a:bodyPr>
          <a:lstStyle/>
          <a:p>
            <a:r>
              <a:rPr lang="en-US" sz="4800" b="1" dirty="0" smtClean="0">
                <a:latin typeface="Eras Demi ITC" pitchFamily="34" charset="0"/>
              </a:rPr>
              <a:t>What Has Been Done?</a:t>
            </a:r>
            <a:endParaRPr lang="en-US" sz="4800" b="1" dirty="0">
              <a:latin typeface="Eras Demi ITC" pitchFamily="34" charset="0"/>
            </a:endParaRPr>
          </a:p>
        </p:txBody>
      </p:sp>
      <p:sp>
        <p:nvSpPr>
          <p:cNvPr id="3" name="Content Placeholder 2"/>
          <p:cNvSpPr>
            <a:spLocks noGrp="1"/>
          </p:cNvSpPr>
          <p:nvPr>
            <p:ph idx="1"/>
          </p:nvPr>
        </p:nvSpPr>
        <p:spPr>
          <a:xfrm>
            <a:off x="457200" y="914400"/>
            <a:ext cx="8229600" cy="5715000"/>
          </a:xfrm>
        </p:spPr>
        <p:txBody>
          <a:bodyPr/>
          <a:lstStyle/>
          <a:p>
            <a:pPr algn="ctr">
              <a:buNone/>
            </a:pPr>
            <a:r>
              <a:rPr lang="en-US" b="1" i="1" dirty="0" smtClean="0"/>
              <a:t>    </a:t>
            </a:r>
          </a:p>
          <a:p>
            <a:pPr algn="ctr">
              <a:buNone/>
            </a:pPr>
            <a:r>
              <a:rPr lang="en-US" sz="2800" b="1" i="1" dirty="0" smtClean="0">
                <a:latin typeface="Eras Light ITC" pitchFamily="34" charset="0"/>
              </a:rPr>
              <a:t>Commendation has to be given to many Jamaican Children's Advocates and government and non -governmental agencies for the tremendous effort that they extend to address issues of Sexual Abuse.</a:t>
            </a:r>
            <a:endParaRPr lang="en-US" b="1" i="1" dirty="0" smtClean="0">
              <a:latin typeface="Eras Light ITC" pitchFamily="34" charset="0"/>
            </a:endParaRPr>
          </a:p>
        </p:txBody>
      </p:sp>
      <p:pic>
        <p:nvPicPr>
          <p:cNvPr id="1026" name="Picture 2" descr="C:\Users\sparks\Desktop\Layout1_1_PO5KNncepreveAM[1].jpg"/>
          <p:cNvPicPr>
            <a:picLocks noChangeAspect="1" noChangeArrowheads="1"/>
          </p:cNvPicPr>
          <p:nvPr/>
        </p:nvPicPr>
        <p:blipFill>
          <a:blip r:embed="rId3" cstate="print"/>
          <a:srcRect/>
          <a:stretch>
            <a:fillRect/>
          </a:stretch>
        </p:blipFill>
        <p:spPr bwMode="auto">
          <a:xfrm>
            <a:off x="762000" y="3352800"/>
            <a:ext cx="2057400" cy="2495550"/>
          </a:xfrm>
          <a:prstGeom prst="rect">
            <a:avLst/>
          </a:prstGeom>
          <a:ln>
            <a:noFill/>
          </a:ln>
          <a:effectLst>
            <a:softEdge rad="112500"/>
          </a:effectLst>
        </p:spPr>
      </p:pic>
      <p:pic>
        <p:nvPicPr>
          <p:cNvPr id="1028" name="Picture 4" descr="http://www.you-jamaica.com/WebsiteGraphics/BettyPortrait%20for%20Websitev1.jpg"/>
          <p:cNvPicPr>
            <a:picLocks noChangeAspect="1" noChangeArrowheads="1"/>
          </p:cNvPicPr>
          <p:nvPr/>
        </p:nvPicPr>
        <p:blipFill>
          <a:blip r:embed="rId4" cstate="print"/>
          <a:srcRect/>
          <a:stretch>
            <a:fillRect/>
          </a:stretch>
        </p:blipFill>
        <p:spPr bwMode="auto">
          <a:xfrm>
            <a:off x="2743200" y="3429000"/>
            <a:ext cx="1828800" cy="2438400"/>
          </a:xfrm>
          <a:prstGeom prst="rect">
            <a:avLst/>
          </a:prstGeom>
          <a:ln>
            <a:noFill/>
          </a:ln>
          <a:effectLst>
            <a:softEdge rad="112500"/>
          </a:effectLst>
        </p:spPr>
      </p:pic>
      <p:pic>
        <p:nvPicPr>
          <p:cNvPr id="1031" name="Picture 7" descr="http://www.jamaica-gleaner.com/gleaner/20100228/lead/images/Anderson-McLeanA20100227NG.jpg"/>
          <p:cNvPicPr>
            <a:picLocks noChangeAspect="1" noChangeArrowheads="1"/>
          </p:cNvPicPr>
          <p:nvPr/>
        </p:nvPicPr>
        <p:blipFill>
          <a:blip r:embed="rId5" cstate="print"/>
          <a:srcRect/>
          <a:stretch>
            <a:fillRect/>
          </a:stretch>
        </p:blipFill>
        <p:spPr bwMode="auto">
          <a:xfrm>
            <a:off x="5943600" y="3429000"/>
            <a:ext cx="2514600" cy="2381250"/>
          </a:xfrm>
          <a:prstGeom prst="rect">
            <a:avLst/>
          </a:prstGeom>
          <a:ln>
            <a:noFill/>
          </a:ln>
          <a:effectLst>
            <a:softEdge rad="112500"/>
          </a:effectLst>
        </p:spPr>
      </p:pic>
      <p:pic>
        <p:nvPicPr>
          <p:cNvPr id="1033" name="Picture 9" descr="http://www.jamaica-gleaner.com/gleaner/20060827/cleisure/images/Layout1_1_PQ3C2CarolSamAM.jpg"/>
          <p:cNvPicPr>
            <a:picLocks noChangeAspect="1" noChangeArrowheads="1"/>
          </p:cNvPicPr>
          <p:nvPr/>
        </p:nvPicPr>
        <p:blipFill>
          <a:blip r:embed="rId6" cstate="print"/>
          <a:srcRect/>
          <a:stretch>
            <a:fillRect/>
          </a:stretch>
        </p:blipFill>
        <p:spPr bwMode="auto">
          <a:xfrm>
            <a:off x="4419600" y="3429000"/>
            <a:ext cx="1676400" cy="2377440"/>
          </a:xfrm>
          <a:prstGeom prst="rect">
            <a:avLst/>
          </a:prstGeom>
          <a:ln>
            <a:noFill/>
          </a:ln>
          <a:effectLst>
            <a:softEdge rad="112500"/>
          </a:effectLst>
        </p:spPr>
      </p:pic>
    </p:spTree>
    <p:custDataLst>
      <p:tags r:id="rId1"/>
    </p:custDataLst>
  </p:cSld>
  <p:clrMapOvr>
    <a:masterClrMapping/>
  </p:clrMapOvr>
  <p:transition advClick="0" advTm="14171">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b="1" dirty="0" smtClean="0">
                <a:latin typeface="Eras Demi ITC" pitchFamily="34" charset="0"/>
              </a:rPr>
              <a:t>What Is Being Done?</a:t>
            </a:r>
            <a:endParaRPr lang="en-US" dirty="0">
              <a:latin typeface="Eras Demi ITC" pitchFamily="34" charset="0"/>
            </a:endParaRPr>
          </a:p>
        </p:txBody>
      </p:sp>
      <p:sp>
        <p:nvSpPr>
          <p:cNvPr id="3" name="Content Placeholder 2"/>
          <p:cNvSpPr>
            <a:spLocks noGrp="1"/>
          </p:cNvSpPr>
          <p:nvPr>
            <p:ph idx="1"/>
          </p:nvPr>
        </p:nvSpPr>
        <p:spPr>
          <a:xfrm>
            <a:off x="0" y="1447800"/>
            <a:ext cx="9144000" cy="5105400"/>
          </a:xfrm>
        </p:spPr>
        <p:txBody>
          <a:bodyPr>
            <a:normAutofit fontScale="70000" lnSpcReduction="20000"/>
          </a:bodyPr>
          <a:lstStyle/>
          <a:p>
            <a:pPr>
              <a:lnSpc>
                <a:spcPct val="120000"/>
              </a:lnSpc>
              <a:buNone/>
            </a:pPr>
            <a:r>
              <a:rPr lang="en-US" sz="3600" b="1" dirty="0" smtClean="0"/>
              <a:t>	</a:t>
            </a:r>
            <a:r>
              <a:rPr lang="en-US" sz="3600" b="1" dirty="0" smtClean="0">
                <a:latin typeface="Eras Light ITC" pitchFamily="34" charset="0"/>
              </a:rPr>
              <a:t>The first disclosure of sexual abuse may be to a friend or a non therapeutic professional. </a:t>
            </a:r>
            <a:r>
              <a:rPr lang="en-US" sz="3600" b="1" i="1" dirty="0" smtClean="0">
                <a:solidFill>
                  <a:schemeClr val="bg2">
                    <a:lumMod val="75000"/>
                  </a:schemeClr>
                </a:solidFill>
                <a:latin typeface="Eras Light ITC" pitchFamily="34" charset="0"/>
              </a:rPr>
              <a:t>If they are informed </a:t>
            </a:r>
            <a:r>
              <a:rPr lang="en-US" sz="3600" b="1" dirty="0" smtClean="0">
                <a:latin typeface="Eras Light ITC" pitchFamily="34" charset="0"/>
              </a:rPr>
              <a:t>they may refer the person to; </a:t>
            </a:r>
          </a:p>
          <a:p>
            <a:pPr>
              <a:lnSpc>
                <a:spcPct val="120000"/>
              </a:lnSpc>
              <a:buNone/>
            </a:pPr>
            <a:r>
              <a:rPr lang="en-US" sz="3600" b="1" dirty="0" smtClean="0">
                <a:latin typeface="Eras Light ITC" pitchFamily="34" charset="0"/>
              </a:rPr>
              <a:t>  </a:t>
            </a:r>
          </a:p>
          <a:p>
            <a:pPr marL="514350" indent="-514350">
              <a:lnSpc>
                <a:spcPct val="120000"/>
              </a:lnSpc>
              <a:buFont typeface="+mj-lt"/>
              <a:buAutoNum type="alphaUcPeriod"/>
            </a:pPr>
            <a:r>
              <a:rPr lang="en-US" sz="3600" b="1" dirty="0" smtClean="0">
                <a:latin typeface="Eras Light ITC" pitchFamily="34" charset="0"/>
              </a:rPr>
              <a:t>Centers for Sexual Offences and Child Abuse (C.S.O.C.A) Departments of the Jamaican Defense Force.(The Police). Their job is to catch the perpetrator.</a:t>
            </a:r>
          </a:p>
          <a:p>
            <a:pPr>
              <a:lnSpc>
                <a:spcPct val="120000"/>
              </a:lnSpc>
              <a:buNone/>
            </a:pPr>
            <a:r>
              <a:rPr lang="en-US" sz="3600" b="1" dirty="0" smtClean="0">
                <a:latin typeface="Eras Light ITC" pitchFamily="34" charset="0"/>
              </a:rPr>
              <a:t> </a:t>
            </a:r>
          </a:p>
          <a:p>
            <a:pPr marL="514350" indent="-514350">
              <a:lnSpc>
                <a:spcPct val="120000"/>
              </a:lnSpc>
              <a:buAutoNum type="alphaUcPeriod" startAt="2"/>
            </a:pPr>
            <a:r>
              <a:rPr lang="en-US" sz="3600" b="1" dirty="0" smtClean="0">
                <a:latin typeface="Eras Light ITC" pitchFamily="34" charset="0"/>
              </a:rPr>
              <a:t>The medical professionals (Doctors). Their job is to heal the physical scars. There is no time in their schedules for psychological  work</a:t>
            </a:r>
            <a:r>
              <a:rPr lang="en-US" sz="3500" b="1" dirty="0" smtClean="0">
                <a:latin typeface="Eras Light ITC" pitchFamily="34" charset="0"/>
              </a:rPr>
              <a:t>.</a:t>
            </a:r>
          </a:p>
          <a:p>
            <a:pPr marL="514350" indent="-514350">
              <a:buNone/>
            </a:pPr>
            <a:endParaRPr lang="en-US" b="1" dirty="0" smtClean="0">
              <a:latin typeface="Eras Light ITC" pitchFamily="34" charset="0"/>
            </a:endParaRPr>
          </a:p>
          <a:p>
            <a:pPr marL="514350" indent="-514350">
              <a:buNone/>
            </a:pPr>
            <a:endParaRPr lang="en-US" b="1" dirty="0" smtClean="0"/>
          </a:p>
          <a:p>
            <a:endParaRPr lang="en-US" b="1" dirty="0"/>
          </a:p>
        </p:txBody>
      </p:sp>
    </p:spTree>
    <p:custDataLst>
      <p:tags r:id="rId1"/>
    </p:custDataLst>
  </p:cSld>
  <p:clrMapOvr>
    <a:masterClrMapping/>
  </p:clrMapOvr>
  <p:transition advClick="0" advTm="25374">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304800"/>
            <a:ext cx="7315200" cy="707886"/>
          </a:xfrm>
          <a:prstGeom prst="rect">
            <a:avLst/>
          </a:prstGeom>
        </p:spPr>
        <p:txBody>
          <a:bodyPr wrap="square">
            <a:spAutoFit/>
          </a:bodyPr>
          <a:lstStyle/>
          <a:p>
            <a:pPr algn="ctr"/>
            <a:r>
              <a:rPr lang="en-US" sz="4000" b="1" dirty="0" smtClean="0">
                <a:latin typeface="Eras Demi ITC" pitchFamily="34" charset="0"/>
              </a:rPr>
              <a:t>What Is Being Done?</a:t>
            </a:r>
            <a:endParaRPr lang="en-US" sz="4000" dirty="0">
              <a:latin typeface="Eras Demi ITC" pitchFamily="34" charset="0"/>
            </a:endParaRPr>
          </a:p>
        </p:txBody>
      </p:sp>
      <p:pic>
        <p:nvPicPr>
          <p:cNvPr id="3" name="Picture 1" descr="C:\Users\sparks\Pictures\overwhelmed-lady-desk.png"/>
          <p:cNvPicPr>
            <a:picLocks noChangeAspect="1" noChangeArrowheads="1"/>
          </p:cNvPicPr>
          <p:nvPr/>
        </p:nvPicPr>
        <p:blipFill>
          <a:blip r:embed="rId3" cstate="print"/>
          <a:srcRect/>
          <a:stretch>
            <a:fillRect/>
          </a:stretch>
        </p:blipFill>
        <p:spPr bwMode="auto">
          <a:xfrm>
            <a:off x="3992562" y="1600200"/>
            <a:ext cx="4770438" cy="3962400"/>
          </a:xfrm>
          <a:prstGeom prst="rect">
            <a:avLst/>
          </a:prstGeom>
          <a:ln>
            <a:noFill/>
          </a:ln>
          <a:effectLst>
            <a:softEdge rad="112500"/>
          </a:effectLst>
        </p:spPr>
      </p:pic>
      <p:sp>
        <p:nvSpPr>
          <p:cNvPr id="4" name="Rectangle 3"/>
          <p:cNvSpPr/>
          <p:nvPr/>
        </p:nvSpPr>
        <p:spPr>
          <a:xfrm>
            <a:off x="381000" y="1295401"/>
            <a:ext cx="3886200" cy="5509200"/>
          </a:xfrm>
          <a:prstGeom prst="rect">
            <a:avLst/>
          </a:prstGeom>
        </p:spPr>
        <p:txBody>
          <a:bodyPr wrap="square">
            <a:spAutoFit/>
          </a:bodyPr>
          <a:lstStyle/>
          <a:p>
            <a:r>
              <a:rPr lang="en-US" sz="3200" b="1" dirty="0" smtClean="0">
                <a:latin typeface="Eras Light ITC" pitchFamily="34" charset="0"/>
              </a:rPr>
              <a:t>Overburdened systems in Jamaica leave practically no time to do any therapeutic work.</a:t>
            </a:r>
          </a:p>
          <a:p>
            <a:r>
              <a:rPr lang="en-US" sz="3200" b="1" dirty="0" smtClean="0">
                <a:latin typeface="Eras Light ITC" pitchFamily="34" charset="0"/>
              </a:rPr>
              <a:t> </a:t>
            </a:r>
          </a:p>
          <a:p>
            <a:r>
              <a:rPr lang="en-US" sz="3200" b="1" dirty="0" smtClean="0">
                <a:latin typeface="Eras Light ITC" pitchFamily="34" charset="0"/>
              </a:rPr>
              <a:t>Core sexual abuse issues and  the healing of sexual abuse are often missed completely.</a:t>
            </a:r>
          </a:p>
        </p:txBody>
      </p:sp>
    </p:spTree>
    <p:custDataLst>
      <p:tags r:id="rId1"/>
    </p:custDataLst>
  </p:cSld>
  <p:clrMapOvr>
    <a:masterClrMapping/>
  </p:clrMapOvr>
  <p:transition advClick="0" advTm="10968">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4">
                                            <p:txEl>
                                              <p:pRg st="0" end="0"/>
                                            </p:txEl>
                                          </p:spTgt>
                                        </p:tgtEl>
                                        <p:attrNameLst>
                                          <p:attrName>style.rotation</p:attrName>
                                        </p:attrNameLst>
                                      </p:cBhvr>
                                      <p:tavLst>
                                        <p:tav tm="0">
                                          <p:val>
                                            <p:fltVal val="360"/>
                                          </p:val>
                                        </p:tav>
                                        <p:tav tm="100000">
                                          <p:val>
                                            <p:fltVal val="0"/>
                                          </p:val>
                                        </p:tav>
                                      </p:tavLst>
                                    </p:anim>
                                    <p:animEffect transition="in" filter="fade">
                                      <p:cBhvr>
                                        <p:cTn id="10" dur="500"/>
                                        <p:tgtEl>
                                          <p:spTgt spid="4">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9" presetClass="entr" presetSubtype="0" decel="10000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 calcmode="lin" valueType="num">
                                      <p:cBhvr>
                                        <p:cTn id="15"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6" dur="500" fill="hold"/>
                                        <p:tgtEl>
                                          <p:spTgt spid="4">
                                            <p:txEl>
                                              <p:pRg st="2" end="2"/>
                                            </p:txEl>
                                          </p:spTgt>
                                        </p:tgtEl>
                                        <p:attrNameLst>
                                          <p:attrName>ppt_h</p:attrName>
                                        </p:attrNameLst>
                                      </p:cBhvr>
                                      <p:tavLst>
                                        <p:tav tm="0">
                                          <p:val>
                                            <p:fltVal val="0"/>
                                          </p:val>
                                        </p:tav>
                                        <p:tav tm="100000">
                                          <p:val>
                                            <p:strVal val="#ppt_h"/>
                                          </p:val>
                                        </p:tav>
                                      </p:tavLst>
                                    </p:anim>
                                    <p:anim calcmode="lin" valueType="num">
                                      <p:cBhvr>
                                        <p:cTn id="17" dur="500" fill="hold"/>
                                        <p:tgtEl>
                                          <p:spTgt spid="4">
                                            <p:txEl>
                                              <p:pRg st="2" end="2"/>
                                            </p:txEl>
                                          </p:spTgt>
                                        </p:tgtEl>
                                        <p:attrNameLst>
                                          <p:attrName>style.rotation</p:attrName>
                                        </p:attrNameLst>
                                      </p:cBhvr>
                                      <p:tavLst>
                                        <p:tav tm="0">
                                          <p:val>
                                            <p:fltVal val="360"/>
                                          </p:val>
                                        </p:tav>
                                        <p:tav tm="100000">
                                          <p:val>
                                            <p:fltVal val="0"/>
                                          </p:val>
                                        </p:tav>
                                      </p:tavLst>
                                    </p:anim>
                                    <p:animEffect transition="in" filter="fade">
                                      <p:cBhvr>
                                        <p:cTn id="18"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SAD black people\SuperStock_1491R-159063.jpg"/>
          <p:cNvPicPr>
            <a:picLocks noChangeAspect="1" noChangeArrowheads="1"/>
          </p:cNvPicPr>
          <p:nvPr/>
        </p:nvPicPr>
        <p:blipFill>
          <a:blip r:embed="rId4" cstate="print"/>
          <a:srcRect/>
          <a:stretch>
            <a:fillRect/>
          </a:stretch>
        </p:blipFill>
        <p:spPr bwMode="auto">
          <a:xfrm>
            <a:off x="0" y="0"/>
            <a:ext cx="9144000" cy="7355205"/>
          </a:xfrm>
          <a:prstGeom prst="rect">
            <a:avLst/>
          </a:prstGeom>
          <a:noFill/>
        </p:spPr>
      </p:pic>
      <p:sp>
        <p:nvSpPr>
          <p:cNvPr id="2" name="Title 1"/>
          <p:cNvSpPr>
            <a:spLocks noGrp="1"/>
          </p:cNvSpPr>
          <p:nvPr>
            <p:ph type="title"/>
          </p:nvPr>
        </p:nvSpPr>
        <p:spPr>
          <a:xfrm>
            <a:off x="457200" y="274638"/>
            <a:ext cx="8229600" cy="868362"/>
          </a:xfrm>
        </p:spPr>
        <p:txBody>
          <a:bodyPr>
            <a:normAutofit/>
          </a:bodyPr>
          <a:lstStyle/>
          <a:p>
            <a:r>
              <a:rPr lang="en-US" sz="4800" b="1" dirty="0" smtClean="0">
                <a:solidFill>
                  <a:schemeClr val="bg1"/>
                </a:solidFill>
                <a:latin typeface="Eras Demi ITC" pitchFamily="34" charset="0"/>
              </a:rPr>
              <a:t>What Is Not Being Done?</a:t>
            </a:r>
            <a:endParaRPr lang="en-US" sz="4800" b="1" dirty="0">
              <a:solidFill>
                <a:schemeClr val="bg1"/>
              </a:solidFill>
              <a:latin typeface="Eras Demi ITC" pitchFamily="34" charset="0"/>
            </a:endParaRPr>
          </a:p>
        </p:txBody>
      </p:sp>
      <p:sp>
        <p:nvSpPr>
          <p:cNvPr id="3" name="Content Placeholder 2"/>
          <p:cNvSpPr>
            <a:spLocks noGrp="1"/>
          </p:cNvSpPr>
          <p:nvPr>
            <p:ph idx="1"/>
          </p:nvPr>
        </p:nvSpPr>
        <p:spPr>
          <a:xfrm>
            <a:off x="457200" y="1066800"/>
            <a:ext cx="4724400" cy="6019800"/>
          </a:xfrm>
        </p:spPr>
        <p:txBody>
          <a:bodyPr>
            <a:normAutofit fontScale="47500" lnSpcReduction="20000"/>
          </a:bodyPr>
          <a:lstStyle/>
          <a:p>
            <a:endParaRPr lang="en-US" sz="5800" b="1" dirty="0" smtClean="0">
              <a:solidFill>
                <a:srgbClr val="FFFF00"/>
              </a:solidFill>
              <a:latin typeface="Eras Bold ITC" pitchFamily="34" charset="0"/>
            </a:endParaRPr>
          </a:p>
          <a:p>
            <a:r>
              <a:rPr lang="en-US" sz="5800" b="1" dirty="0" smtClean="0">
                <a:solidFill>
                  <a:srgbClr val="FFFF00"/>
                </a:solidFill>
                <a:latin typeface="Eras Bold ITC" pitchFamily="34" charset="0"/>
              </a:rPr>
              <a:t>The majority of </a:t>
            </a:r>
            <a:r>
              <a:rPr lang="en-US" sz="5800" b="1" dirty="0" smtClean="0">
                <a:solidFill>
                  <a:schemeClr val="bg1"/>
                </a:solidFill>
                <a:latin typeface="Eras Bold ITC" pitchFamily="34" charset="0"/>
              </a:rPr>
              <a:t>Jamaican survivors </a:t>
            </a:r>
            <a:r>
              <a:rPr lang="en-US" sz="5800" b="1" dirty="0" smtClean="0">
                <a:solidFill>
                  <a:srgbClr val="FFFF00"/>
                </a:solidFill>
                <a:latin typeface="Eras Bold ITC" pitchFamily="34" charset="0"/>
              </a:rPr>
              <a:t>may never share what has happened to them with </a:t>
            </a:r>
            <a:r>
              <a:rPr lang="en-US" sz="5800" b="1" dirty="0" smtClean="0">
                <a:solidFill>
                  <a:schemeClr val="bg1"/>
                </a:solidFill>
                <a:latin typeface="Eras Bold ITC" pitchFamily="34" charset="0"/>
              </a:rPr>
              <a:t>specialized </a:t>
            </a:r>
            <a:r>
              <a:rPr lang="en-US" sz="5800" b="1" dirty="0" smtClean="0">
                <a:solidFill>
                  <a:srgbClr val="FFFF00"/>
                </a:solidFill>
                <a:latin typeface="Eras Bold ITC" pitchFamily="34" charset="0"/>
              </a:rPr>
              <a:t>therapeutic </a:t>
            </a:r>
            <a:r>
              <a:rPr lang="en-US" sz="5800" b="1" dirty="0" smtClean="0">
                <a:solidFill>
                  <a:schemeClr val="bg1"/>
                </a:solidFill>
                <a:latin typeface="Eras Bold ITC" pitchFamily="34" charset="0"/>
              </a:rPr>
              <a:t>professionals</a:t>
            </a:r>
            <a:r>
              <a:rPr lang="en-US" sz="5800" b="1" dirty="0" smtClean="0">
                <a:solidFill>
                  <a:schemeClr val="bg1"/>
                </a:solidFill>
                <a:latin typeface="Eras Light ITC" pitchFamily="34" charset="0"/>
              </a:rPr>
              <a:t>.</a:t>
            </a:r>
          </a:p>
          <a:p>
            <a:endParaRPr lang="en-US" sz="3600" dirty="0" smtClean="0">
              <a:solidFill>
                <a:srgbClr val="FFFF00"/>
              </a:solidFill>
              <a:latin typeface="Eras Light ITC" pitchFamily="34" charset="0"/>
            </a:endParaRPr>
          </a:p>
          <a:p>
            <a:r>
              <a:rPr lang="en-US" sz="5800" b="1" dirty="0" smtClean="0">
                <a:solidFill>
                  <a:srgbClr val="FFFF00"/>
                </a:solidFill>
                <a:latin typeface="Eras Bold ITC" pitchFamily="34" charset="0"/>
              </a:rPr>
              <a:t>Therefore they </a:t>
            </a:r>
            <a:r>
              <a:rPr lang="en-US" sz="5800" b="1" dirty="0" smtClean="0">
                <a:solidFill>
                  <a:schemeClr val="bg1"/>
                </a:solidFill>
                <a:latin typeface="Eras Bold ITC" pitchFamily="34" charset="0"/>
              </a:rPr>
              <a:t>have</a:t>
            </a:r>
            <a:r>
              <a:rPr lang="en-US" sz="5800" b="1" dirty="0" smtClean="0">
                <a:solidFill>
                  <a:srgbClr val="FFFF00"/>
                </a:solidFill>
                <a:latin typeface="Eras Bold ITC" pitchFamily="34" charset="0"/>
              </a:rPr>
              <a:t> no means to </a:t>
            </a:r>
            <a:r>
              <a:rPr lang="en-US" sz="5800" b="1" dirty="0" smtClean="0">
                <a:solidFill>
                  <a:schemeClr val="bg1"/>
                </a:solidFill>
                <a:latin typeface="Eras Bold ITC" pitchFamily="34" charset="0"/>
              </a:rPr>
              <a:t>break</a:t>
            </a:r>
            <a:r>
              <a:rPr lang="en-US" sz="5800" b="1" dirty="0" smtClean="0">
                <a:solidFill>
                  <a:srgbClr val="FFFF00"/>
                </a:solidFill>
                <a:latin typeface="Eras Bold ITC" pitchFamily="34" charset="0"/>
              </a:rPr>
              <a:t> the cycle of abuse, they  also have no access to healing!</a:t>
            </a:r>
          </a:p>
          <a:p>
            <a:pPr>
              <a:buNone/>
            </a:pPr>
            <a:r>
              <a:rPr lang="en-US" sz="3600" dirty="0" smtClean="0">
                <a:latin typeface="Eras Bold ITC" pitchFamily="34" charset="0"/>
              </a:rPr>
              <a:t> </a:t>
            </a:r>
          </a:p>
          <a:p>
            <a:pPr>
              <a:buNone/>
            </a:pPr>
            <a:r>
              <a:rPr lang="en-US" dirty="0" smtClean="0">
                <a:latin typeface="Eras Light ITC" pitchFamily="34" charset="0"/>
              </a:rPr>
              <a:t>    </a:t>
            </a:r>
            <a:endParaRPr lang="en-US" dirty="0">
              <a:latin typeface="Eras Light ITC" pitchFamily="34" charset="0"/>
            </a:endParaRPr>
          </a:p>
        </p:txBody>
      </p:sp>
    </p:spTree>
    <p:custDataLst>
      <p:tags r:id="rId1"/>
    </p:custDataLst>
  </p:cSld>
  <p:clrMapOvr>
    <a:masterClrMapping/>
  </p:clrMapOvr>
  <p:transition advClick="0" advTm="12063">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mph" presetSubtype="0" fill="hold" grpId="0" nodeType="clickEffect">
                                  <p:stCondLst>
                                    <p:cond delay="0"/>
                                  </p:stCondLst>
                                  <p:childTnLst>
                                    <p:anim calcmode="discrete" valueType="str">
                                      <p:cBhvr override="childStyle">
                                        <p:cTn id="6" dur="2000" fill="hold"/>
                                        <p:tgtEl>
                                          <p:spTgt spid="2"/>
                                        </p:tgtEl>
                                        <p:attrNameLst>
                                          <p:attrName>style.fontWeight</p:attrName>
                                        </p:attrNameLst>
                                      </p:cBhvr>
                                      <p:tavLst>
                                        <p:tav tm="0">
                                          <p:val>
                                            <p:strVal val="normal"/>
                                          </p:val>
                                        </p:tav>
                                        <p:tav tm="50000">
                                          <p:val>
                                            <p:strVal val="bold"/>
                                          </p:val>
                                        </p:tav>
                                        <p:tav tm="60000">
                                          <p:val>
                                            <p:strVal val="normal"/>
                                          </p:val>
                                        </p:tav>
                                        <p:tav tm="100000">
                                          <p:val>
                                            <p:strVal val="normal"/>
                                          </p:val>
                                        </p:tav>
                                      </p:tavLst>
                                    </p:anim>
                                  </p:childTnLst>
                                </p:cTn>
                              </p:par>
                            </p:childTnLst>
                          </p:cTn>
                        </p:par>
                      </p:childTnLst>
                    </p:cTn>
                  </p:par>
                  <p:par>
                    <p:cTn id="7" fill="hold">
                      <p:stCondLst>
                        <p:cond delay="indefinite"/>
                      </p:stCondLst>
                      <p:childTnLst>
                        <p:par>
                          <p:cTn id="8" fill="hold">
                            <p:stCondLst>
                              <p:cond delay="0"/>
                            </p:stCondLst>
                            <p:childTnLst>
                              <p:par>
                                <p:cTn id="9" presetID="11" presetClass="entr" presetSubtype="0" fill="hold" nodeType="clickEffect">
                                  <p:stCondLst>
                                    <p:cond delay="0"/>
                                  </p:stCondLst>
                                  <p:childTnLst>
                                    <p:set>
                                      <p:cBhvr>
                                        <p:cTn id="10" dur="1000">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latin typeface="Eras Demi ITC" pitchFamily="34" charset="0"/>
              </a:rPr>
              <a:t>What are the alternatives?</a:t>
            </a:r>
            <a:endParaRPr lang="en-US" sz="4800" b="1" dirty="0">
              <a:latin typeface="Eras Demi ITC" pitchFamily="34" charset="0"/>
            </a:endParaRPr>
          </a:p>
        </p:txBody>
      </p:sp>
      <p:sp>
        <p:nvSpPr>
          <p:cNvPr id="4" name="Text Placeholder 3"/>
          <p:cNvSpPr>
            <a:spLocks noGrp="1"/>
          </p:cNvSpPr>
          <p:nvPr>
            <p:ph type="body" idx="1"/>
          </p:nvPr>
        </p:nvSpPr>
        <p:spPr>
          <a:xfrm>
            <a:off x="457200" y="1295401"/>
            <a:ext cx="4040188" cy="762000"/>
          </a:xfrm>
        </p:spPr>
        <p:txBody>
          <a:bodyPr/>
          <a:lstStyle/>
          <a:p>
            <a:pPr algn="ctr"/>
            <a:r>
              <a:rPr lang="en-US" dirty="0" smtClean="0">
                <a:latin typeface="Eras Demi ITC" pitchFamily="34" charset="0"/>
              </a:rPr>
              <a:t>Alternative One</a:t>
            </a:r>
            <a:endParaRPr lang="en-US" dirty="0">
              <a:latin typeface="Eras Demi ITC" pitchFamily="34" charset="0"/>
            </a:endParaRPr>
          </a:p>
        </p:txBody>
      </p:sp>
      <p:sp>
        <p:nvSpPr>
          <p:cNvPr id="3" name="Content Placeholder 2"/>
          <p:cNvSpPr>
            <a:spLocks noGrp="1"/>
          </p:cNvSpPr>
          <p:nvPr>
            <p:ph sz="half" idx="2"/>
          </p:nvPr>
        </p:nvSpPr>
        <p:spPr/>
        <p:txBody>
          <a:bodyPr>
            <a:normAutofit fontScale="85000" lnSpcReduction="20000"/>
          </a:bodyPr>
          <a:lstStyle/>
          <a:p>
            <a:r>
              <a:rPr lang="en-US" sz="4800" b="1" i="1" dirty="0" smtClean="0">
                <a:latin typeface="Eras Light ITC" pitchFamily="34" charset="0"/>
              </a:rPr>
              <a:t>Do it the way we have done it</a:t>
            </a:r>
          </a:p>
          <a:p>
            <a:r>
              <a:rPr lang="en-US" sz="4800" b="1" i="1" dirty="0" smtClean="0">
                <a:latin typeface="Eras Light ITC" pitchFamily="34" charset="0"/>
              </a:rPr>
              <a:t>Work with the existing systems</a:t>
            </a:r>
          </a:p>
          <a:p>
            <a:r>
              <a:rPr lang="en-US" sz="4800" b="1" i="1" dirty="0" smtClean="0">
                <a:latin typeface="Eras Light ITC" pitchFamily="34" charset="0"/>
              </a:rPr>
              <a:t>Give the existing staff more tasks</a:t>
            </a:r>
          </a:p>
          <a:p>
            <a:endParaRPr lang="en-US" b="1" i="1" dirty="0" smtClean="0"/>
          </a:p>
          <a:p>
            <a:pPr algn="ctr"/>
            <a:endParaRPr lang="en-US" b="1" i="1" dirty="0"/>
          </a:p>
        </p:txBody>
      </p:sp>
      <p:sp>
        <p:nvSpPr>
          <p:cNvPr id="5" name="Text Placeholder 4"/>
          <p:cNvSpPr>
            <a:spLocks noGrp="1"/>
          </p:cNvSpPr>
          <p:nvPr>
            <p:ph type="body" sz="quarter" idx="3"/>
          </p:nvPr>
        </p:nvSpPr>
        <p:spPr>
          <a:xfrm>
            <a:off x="4645025" y="1143000"/>
            <a:ext cx="4041775" cy="914399"/>
          </a:xfrm>
        </p:spPr>
        <p:txBody>
          <a:bodyPr/>
          <a:lstStyle/>
          <a:p>
            <a:r>
              <a:rPr lang="en-US" dirty="0" smtClean="0">
                <a:solidFill>
                  <a:schemeClr val="bg1"/>
                </a:solidFill>
                <a:latin typeface="Eras Demi ITC" pitchFamily="34" charset="0"/>
              </a:rPr>
              <a:t>Alternative Two</a:t>
            </a:r>
            <a:endParaRPr lang="en-US" dirty="0">
              <a:solidFill>
                <a:schemeClr val="bg1"/>
              </a:solidFill>
              <a:latin typeface="Eras Demi ITC" pitchFamily="34" charset="0"/>
            </a:endParaRPr>
          </a:p>
        </p:txBody>
      </p:sp>
      <p:sp>
        <p:nvSpPr>
          <p:cNvPr id="6" name="Content Placeholder 5"/>
          <p:cNvSpPr>
            <a:spLocks noGrp="1"/>
          </p:cNvSpPr>
          <p:nvPr>
            <p:ph sz="quarter" idx="4"/>
          </p:nvPr>
        </p:nvSpPr>
        <p:spPr>
          <a:xfrm>
            <a:off x="4648200" y="2133600"/>
            <a:ext cx="4041775" cy="4256088"/>
          </a:xfrm>
        </p:spPr>
        <p:txBody>
          <a:bodyPr>
            <a:normAutofit/>
          </a:bodyPr>
          <a:lstStyle/>
          <a:p>
            <a:r>
              <a:rPr lang="en-US" sz="3200" b="1" dirty="0" smtClean="0">
                <a:solidFill>
                  <a:schemeClr val="bg1"/>
                </a:solidFill>
                <a:latin typeface="Eras Light ITC" pitchFamily="34" charset="0"/>
              </a:rPr>
              <a:t>Utilize a multidimensional approach, a way which offers the appropriate time and opportunity to heal holistically</a:t>
            </a:r>
            <a:r>
              <a:rPr lang="en-US" sz="2800" b="1" dirty="0" smtClean="0">
                <a:solidFill>
                  <a:schemeClr val="bg1"/>
                </a:solidFill>
                <a:latin typeface="Eras Light ITC" pitchFamily="34" charset="0"/>
              </a:rPr>
              <a:t>. </a:t>
            </a:r>
            <a:endParaRPr lang="en-US" sz="2800" dirty="0" smtClean="0">
              <a:latin typeface="Eras Light ITC" pitchFamily="34" charset="0"/>
            </a:endParaRPr>
          </a:p>
          <a:p>
            <a:endParaRPr lang="en-US" dirty="0"/>
          </a:p>
        </p:txBody>
      </p:sp>
    </p:spTree>
    <p:custDataLst>
      <p:tags r:id="rId1"/>
    </p:custDataLst>
  </p:cSld>
  <p:clrMapOvr>
    <a:masterClrMapping/>
  </p:clrMapOvr>
  <p:transition advClick="0" advTm="17578">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8" presetClass="entr" presetSubtype="0" accel="10000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strVal val="#ppt_w*2.5"/>
                                          </p:val>
                                        </p:tav>
                                        <p:tav tm="100000">
                                          <p:val>
                                            <p:strVal val="#ppt_w"/>
                                          </p:val>
                                        </p:tav>
                                      </p:tavLst>
                                    </p:anim>
                                    <p:anim calcmode="lin" valueType="num">
                                      <p:cBhvr>
                                        <p:cTn id="8" dur="500" fill="hold"/>
                                        <p:tgtEl>
                                          <p:spTgt spid="4">
                                            <p:txEl>
                                              <p:pRg st="0" end="0"/>
                                            </p:txEl>
                                          </p:spTgt>
                                        </p:tgtEl>
                                        <p:attrNameLst>
                                          <p:attrName>ppt_h</p:attrName>
                                        </p:attrNameLst>
                                      </p:cBhvr>
                                      <p:tavLst>
                                        <p:tav tm="0">
                                          <p:val>
                                            <p:strVal val="#ppt_h*0.01"/>
                                          </p:val>
                                        </p:tav>
                                        <p:tav tm="100000">
                                          <p:val>
                                            <p:strVal val="#ppt_h"/>
                                          </p:val>
                                        </p:tav>
                                      </p:tavLst>
                                    </p:anim>
                                    <p:anim calcmode="lin" valueType="num">
                                      <p:cBhvr>
                                        <p:cTn id="9"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0" dur="500" fill="hold"/>
                                        <p:tgtEl>
                                          <p:spTgt spid="4">
                                            <p:txEl>
                                              <p:pRg st="0" end="0"/>
                                            </p:txEl>
                                          </p:spTgt>
                                        </p:tgtEl>
                                        <p:attrNameLst>
                                          <p:attrName>ppt_y</p:attrName>
                                        </p:attrNameLst>
                                      </p:cBhvr>
                                      <p:tavLst>
                                        <p:tav tm="0">
                                          <p:val>
                                            <p:strVal val="#ppt_h+1"/>
                                          </p:val>
                                        </p:tav>
                                        <p:tav tm="100000">
                                          <p:val>
                                            <p:strVal val="#ppt_y"/>
                                          </p:val>
                                        </p:tav>
                                      </p:tavLst>
                                    </p:anim>
                                    <p:animEffect transition="in" filter="fade">
                                      <p:cBhvr>
                                        <p:cTn id="11" dur="500"/>
                                        <p:tgtEl>
                                          <p:spTgt spid="4">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7" presetClass="entr" presetSubtype="0" fill="hold"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fade">
                                      <p:cBhvr>
                                        <p:cTn id="16" dur="1000"/>
                                        <p:tgtEl>
                                          <p:spTgt spid="3">
                                            <p:txEl>
                                              <p:pRg st="0" end="0"/>
                                            </p:txEl>
                                          </p:spTgt>
                                        </p:tgtEl>
                                      </p:cBhvr>
                                    </p:animEffect>
                                    <p:anim calcmode="lin" valueType="num">
                                      <p:cBhvr>
                                        <p:cTn id="1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8"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9" fill="hold">
                            <p:stCondLst>
                              <p:cond delay="1000"/>
                            </p:stCondLst>
                            <p:childTnLst>
                              <p:par>
                                <p:cTn id="20" presetID="47" presetClass="entr" presetSubtype="0" fill="hold" nodeType="after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fade">
                                      <p:cBhvr>
                                        <p:cTn id="22" dur="1000"/>
                                        <p:tgtEl>
                                          <p:spTgt spid="3">
                                            <p:txEl>
                                              <p:pRg st="1" end="1"/>
                                            </p:txEl>
                                          </p:spTgt>
                                        </p:tgtEl>
                                      </p:cBhvr>
                                    </p:animEffect>
                                    <p:anim calcmode="lin" valueType="num">
                                      <p:cBhvr>
                                        <p:cTn id="2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5" fill="hold">
                            <p:stCondLst>
                              <p:cond delay="2000"/>
                            </p:stCondLst>
                            <p:childTnLst>
                              <p:par>
                                <p:cTn id="26" presetID="47" presetClass="entr" presetSubtype="0" fill="hold" nodeType="after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58" presetClass="entr" presetSubtype="0" accel="100000" fill="hold" grpId="0" nodeType="clickEffect">
                                  <p:stCondLst>
                                    <p:cond delay="0"/>
                                  </p:stCondLst>
                                  <p:childTnLst>
                                    <p:set>
                                      <p:cBhvr>
                                        <p:cTn id="34" dur="1" fill="hold">
                                          <p:stCondLst>
                                            <p:cond delay="0"/>
                                          </p:stCondLst>
                                        </p:cTn>
                                        <p:tgtEl>
                                          <p:spTgt spid="5">
                                            <p:txEl>
                                              <p:pRg st="0" end="0"/>
                                            </p:txEl>
                                          </p:spTgt>
                                        </p:tgtEl>
                                        <p:attrNameLst>
                                          <p:attrName>style.visibility</p:attrName>
                                        </p:attrNameLst>
                                      </p:cBhvr>
                                      <p:to>
                                        <p:strVal val="visible"/>
                                      </p:to>
                                    </p:set>
                                    <p:anim calcmode="lin" valueType="num">
                                      <p:cBhvr>
                                        <p:cTn id="35" dur="500" fill="hold"/>
                                        <p:tgtEl>
                                          <p:spTgt spid="5">
                                            <p:txEl>
                                              <p:pRg st="0" end="0"/>
                                            </p:txEl>
                                          </p:spTgt>
                                        </p:tgtEl>
                                        <p:attrNameLst>
                                          <p:attrName>ppt_w</p:attrName>
                                        </p:attrNameLst>
                                      </p:cBhvr>
                                      <p:tavLst>
                                        <p:tav tm="0">
                                          <p:val>
                                            <p:strVal val="#ppt_w*2.5"/>
                                          </p:val>
                                        </p:tav>
                                        <p:tav tm="100000">
                                          <p:val>
                                            <p:strVal val="#ppt_w"/>
                                          </p:val>
                                        </p:tav>
                                      </p:tavLst>
                                    </p:anim>
                                    <p:anim calcmode="lin" valueType="num">
                                      <p:cBhvr>
                                        <p:cTn id="36" dur="500" fill="hold"/>
                                        <p:tgtEl>
                                          <p:spTgt spid="5">
                                            <p:txEl>
                                              <p:pRg st="0" end="0"/>
                                            </p:txEl>
                                          </p:spTgt>
                                        </p:tgtEl>
                                        <p:attrNameLst>
                                          <p:attrName>ppt_h</p:attrName>
                                        </p:attrNameLst>
                                      </p:cBhvr>
                                      <p:tavLst>
                                        <p:tav tm="0">
                                          <p:val>
                                            <p:strVal val="#ppt_h*0.01"/>
                                          </p:val>
                                        </p:tav>
                                        <p:tav tm="100000">
                                          <p:val>
                                            <p:strVal val="#ppt_h"/>
                                          </p:val>
                                        </p:tav>
                                      </p:tavLst>
                                    </p:anim>
                                    <p:anim calcmode="lin" valueType="num">
                                      <p:cBhvr>
                                        <p:cTn id="3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38" dur="500" fill="hold"/>
                                        <p:tgtEl>
                                          <p:spTgt spid="5">
                                            <p:txEl>
                                              <p:pRg st="0" end="0"/>
                                            </p:txEl>
                                          </p:spTgt>
                                        </p:tgtEl>
                                        <p:attrNameLst>
                                          <p:attrName>ppt_y</p:attrName>
                                        </p:attrNameLst>
                                      </p:cBhvr>
                                      <p:tavLst>
                                        <p:tav tm="0">
                                          <p:val>
                                            <p:strVal val="#ppt_h+1"/>
                                          </p:val>
                                        </p:tav>
                                        <p:tav tm="100000">
                                          <p:val>
                                            <p:strVal val="#ppt_y"/>
                                          </p:val>
                                        </p:tav>
                                      </p:tavLst>
                                    </p:anim>
                                    <p:animEffect transition="in" filter="fade">
                                      <p:cBhvr>
                                        <p:cTn id="39" dur="500"/>
                                        <p:tgtEl>
                                          <p:spTgt spid="5">
                                            <p:txEl>
                                              <p:pRg st="0" end="0"/>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54" presetClass="entr" presetSubtype="0" accel="100000" fill="hold" grpId="0" nodeType="clickEffect">
                                  <p:stCondLst>
                                    <p:cond delay="0"/>
                                  </p:stCondLst>
                                  <p:childTnLst>
                                    <p:set>
                                      <p:cBhvr>
                                        <p:cTn id="43" dur="1" fill="hold">
                                          <p:stCondLst>
                                            <p:cond delay="0"/>
                                          </p:stCondLst>
                                        </p:cTn>
                                        <p:tgtEl>
                                          <p:spTgt spid="6">
                                            <p:txEl>
                                              <p:pRg st="0" end="0"/>
                                            </p:txEl>
                                          </p:spTgt>
                                        </p:tgtEl>
                                        <p:attrNameLst>
                                          <p:attrName>style.visibility</p:attrName>
                                        </p:attrNameLst>
                                      </p:cBhvr>
                                      <p:to>
                                        <p:strVal val="visible"/>
                                      </p:to>
                                    </p:set>
                                    <p:anim calcmode="lin" valueType="num">
                                      <p:cBhvr>
                                        <p:cTn id="44" dur="500" fill="hold"/>
                                        <p:tgtEl>
                                          <p:spTgt spid="6">
                                            <p:txEl>
                                              <p:pRg st="0" end="0"/>
                                            </p:txEl>
                                          </p:spTgt>
                                        </p:tgtEl>
                                        <p:attrNameLst>
                                          <p:attrName>ppt_w</p:attrName>
                                        </p:attrNameLst>
                                      </p:cBhvr>
                                      <p:tavLst>
                                        <p:tav tm="0">
                                          <p:val>
                                            <p:strVal val="#ppt_w*0.05"/>
                                          </p:val>
                                        </p:tav>
                                        <p:tav tm="100000">
                                          <p:val>
                                            <p:strVal val="#ppt_w"/>
                                          </p:val>
                                        </p:tav>
                                      </p:tavLst>
                                    </p:anim>
                                    <p:anim calcmode="lin" valueType="num">
                                      <p:cBhvr>
                                        <p:cTn id="45" dur="500" fill="hold"/>
                                        <p:tgtEl>
                                          <p:spTgt spid="6">
                                            <p:txEl>
                                              <p:pRg st="0" end="0"/>
                                            </p:txEl>
                                          </p:spTgt>
                                        </p:tgtEl>
                                        <p:attrNameLst>
                                          <p:attrName>ppt_h</p:attrName>
                                        </p:attrNameLst>
                                      </p:cBhvr>
                                      <p:tavLst>
                                        <p:tav tm="0">
                                          <p:val>
                                            <p:strVal val="#ppt_h"/>
                                          </p:val>
                                        </p:tav>
                                        <p:tav tm="100000">
                                          <p:val>
                                            <p:strVal val="#ppt_h"/>
                                          </p:val>
                                        </p:tav>
                                      </p:tavLst>
                                    </p:anim>
                                    <p:anim calcmode="lin" valueType="num">
                                      <p:cBhvr>
                                        <p:cTn id="46" dur="500" fill="hold"/>
                                        <p:tgtEl>
                                          <p:spTgt spid="6">
                                            <p:txEl>
                                              <p:pRg st="0" end="0"/>
                                            </p:txEl>
                                          </p:spTgt>
                                        </p:tgtEl>
                                        <p:attrNameLst>
                                          <p:attrName>ppt_x</p:attrName>
                                        </p:attrNameLst>
                                      </p:cBhvr>
                                      <p:tavLst>
                                        <p:tav tm="0">
                                          <p:val>
                                            <p:strVal val="#ppt_x-.2"/>
                                          </p:val>
                                        </p:tav>
                                        <p:tav tm="100000">
                                          <p:val>
                                            <p:strVal val="#ppt_x"/>
                                          </p:val>
                                        </p:tav>
                                      </p:tavLst>
                                    </p:anim>
                                    <p:anim calcmode="lin" valueType="num">
                                      <p:cBhvr>
                                        <p:cTn id="47" dur="500" fill="hold"/>
                                        <p:tgtEl>
                                          <p:spTgt spid="6">
                                            <p:txEl>
                                              <p:pRg st="0" end="0"/>
                                            </p:txEl>
                                          </p:spTgt>
                                        </p:tgtEl>
                                        <p:attrNameLst>
                                          <p:attrName>ppt_y</p:attrName>
                                        </p:attrNameLst>
                                      </p:cBhvr>
                                      <p:tavLst>
                                        <p:tav tm="0">
                                          <p:val>
                                            <p:strVal val="#ppt_y"/>
                                          </p:val>
                                        </p:tav>
                                        <p:tav tm="100000">
                                          <p:val>
                                            <p:strVal val="#ppt_y"/>
                                          </p:val>
                                        </p:tav>
                                      </p:tavLst>
                                    </p:anim>
                                    <p:animEffect transition="in" filter="fade">
                                      <p:cBhvr>
                                        <p:cTn id="48"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371600"/>
          </a:xfrm>
        </p:spPr>
        <p:txBody>
          <a:bodyPr>
            <a:noAutofit/>
          </a:bodyPr>
          <a:lstStyle/>
          <a:p>
            <a:r>
              <a:rPr lang="en-US" sz="4000" b="1" dirty="0" smtClean="0">
                <a:solidFill>
                  <a:schemeClr val="bg1"/>
                </a:solidFill>
              </a:rPr>
              <a:t>Our Healing Intervention Multidimensional Approach Offers:</a:t>
            </a:r>
            <a:endParaRPr lang="en-US" sz="4000" dirty="0">
              <a:solidFill>
                <a:schemeClr val="bg1"/>
              </a:solidFill>
            </a:endParaRPr>
          </a:p>
        </p:txBody>
      </p:sp>
      <p:sp>
        <p:nvSpPr>
          <p:cNvPr id="3" name="Content Placeholder 2"/>
          <p:cNvSpPr>
            <a:spLocks noGrp="1"/>
          </p:cNvSpPr>
          <p:nvPr>
            <p:ph idx="1"/>
          </p:nvPr>
        </p:nvSpPr>
        <p:spPr>
          <a:xfrm>
            <a:off x="457200" y="1600200"/>
            <a:ext cx="8229600" cy="5257800"/>
          </a:xfrm>
        </p:spPr>
        <p:txBody>
          <a:bodyPr>
            <a:normAutofit fontScale="85000" lnSpcReduction="20000"/>
          </a:bodyPr>
          <a:lstStyle/>
          <a:p>
            <a:r>
              <a:rPr lang="en-US" sz="4000" dirty="0" smtClean="0"/>
              <a:t>Structured psychotherapy, life coaching, sustainable wealth creation methods, meditation and </a:t>
            </a:r>
            <a:r>
              <a:rPr lang="en-US" sz="4000" dirty="0" smtClean="0"/>
              <a:t>movement momentum therapy for </a:t>
            </a:r>
            <a:r>
              <a:rPr lang="en-US" sz="4000" dirty="0" smtClean="0"/>
              <a:t>stress relief. </a:t>
            </a:r>
            <a:endParaRPr lang="en-US" sz="4000" dirty="0" smtClean="0"/>
          </a:p>
          <a:p>
            <a:endParaRPr lang="en-US" sz="4000" dirty="0" smtClean="0"/>
          </a:p>
          <a:p>
            <a:r>
              <a:rPr lang="en-US" sz="4000" dirty="0" smtClean="0"/>
              <a:t>Cycle breaking strategies for the client and their children and following generations.</a:t>
            </a:r>
          </a:p>
          <a:p>
            <a:endParaRPr lang="en-US" sz="4000" dirty="0" smtClean="0"/>
          </a:p>
          <a:p>
            <a:r>
              <a:rPr lang="en-US" sz="4000" dirty="0" smtClean="0"/>
              <a:t>Education on the Psychology of Sexual Violence and Self Protection.</a:t>
            </a:r>
          </a:p>
          <a:p>
            <a:pPr>
              <a:buNone/>
            </a:pPr>
            <a:r>
              <a:rPr lang="en-US" sz="4000" dirty="0" smtClean="0"/>
              <a:t> </a:t>
            </a:r>
          </a:p>
          <a:p>
            <a:endParaRPr lang="en-US" sz="4000" dirty="0" smtClean="0"/>
          </a:p>
          <a:p>
            <a:endParaRPr lang="en-US" dirty="0"/>
          </a:p>
        </p:txBody>
      </p:sp>
    </p:spTree>
  </p:cSld>
  <p:clrMapOvr>
    <a:masterClrMapping/>
  </p:clrMapOvr>
  <p:transition advClick="0" advTm="12828">
    <p:plus/>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latin typeface="Eras Demi ITC" pitchFamily="34" charset="0"/>
              </a:rPr>
              <a:t>The Process </a:t>
            </a:r>
            <a:endParaRPr lang="en-US" sz="4800" b="1" dirty="0">
              <a:latin typeface="Eras Demi ITC" pitchFamily="34" charset="0"/>
            </a:endParaRPr>
          </a:p>
        </p:txBody>
      </p:sp>
      <p:graphicFrame>
        <p:nvGraphicFramePr>
          <p:cNvPr id="5" name="Content Placeholder 4"/>
          <p:cNvGraphicFramePr>
            <a:graphicFrameLocks noGrp="1"/>
          </p:cNvGraphicFramePr>
          <p:nvPr>
            <p:ph idx="1"/>
          </p:nvPr>
        </p:nvGraphicFramePr>
        <p:xfrm>
          <a:off x="0" y="1600200"/>
          <a:ext cx="9144000" cy="5257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advClick="0" advTm="6657">
    <p:plus/>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fontScale="90000"/>
          </a:bodyPr>
          <a:lstStyle/>
          <a:p>
            <a:r>
              <a:rPr lang="en-US" sz="4800" b="1" dirty="0" smtClean="0">
                <a:latin typeface="Eras Demi ITC" pitchFamily="34" charset="0"/>
              </a:rPr>
              <a:t>Our Group Therapy</a:t>
            </a:r>
            <a:r>
              <a:rPr lang="en-US" sz="4800" b="1" dirty="0" smtClean="0">
                <a:latin typeface="Eras Light ITC" pitchFamily="34" charset="0"/>
              </a:rPr>
              <a:t> </a:t>
            </a:r>
            <a:r>
              <a:rPr lang="en-US" sz="4800" b="1" dirty="0" smtClean="0">
                <a:latin typeface="Eras Demi ITC" pitchFamily="34" charset="0"/>
              </a:rPr>
              <a:t>Services</a:t>
            </a:r>
            <a:endParaRPr lang="en-US" sz="4800" b="1" dirty="0">
              <a:latin typeface="Eras Demi ITC" pitchFamily="34" charset="0"/>
            </a:endParaRPr>
          </a:p>
        </p:txBody>
      </p:sp>
      <p:sp>
        <p:nvSpPr>
          <p:cNvPr id="3" name="Content Placeholder 2"/>
          <p:cNvSpPr>
            <a:spLocks noGrp="1"/>
          </p:cNvSpPr>
          <p:nvPr>
            <p:ph idx="1"/>
          </p:nvPr>
        </p:nvSpPr>
        <p:spPr>
          <a:xfrm>
            <a:off x="457200" y="1295400"/>
            <a:ext cx="8229600" cy="5562600"/>
          </a:xfrm>
        </p:spPr>
        <p:txBody>
          <a:bodyPr>
            <a:normAutofit fontScale="92500"/>
          </a:bodyPr>
          <a:lstStyle/>
          <a:p>
            <a:pPr>
              <a:spcBef>
                <a:spcPts val="1200"/>
              </a:spcBef>
              <a:spcAft>
                <a:spcPts val="1200"/>
              </a:spcAft>
            </a:pPr>
            <a:r>
              <a:rPr lang="en-US" sz="3600" b="1" dirty="0" smtClean="0">
                <a:latin typeface="Eras Light ITC" pitchFamily="34" charset="0"/>
              </a:rPr>
              <a:t>Focuses on our clients </a:t>
            </a:r>
            <a:r>
              <a:rPr lang="en-US" sz="3600" b="1" dirty="0" smtClean="0">
                <a:solidFill>
                  <a:srgbClr val="C00000"/>
                </a:solidFill>
                <a:latin typeface="Eras Light ITC" pitchFamily="34" charset="0"/>
              </a:rPr>
              <a:t>strengths</a:t>
            </a:r>
            <a:r>
              <a:rPr lang="en-US" sz="3600" b="1" dirty="0" smtClean="0">
                <a:latin typeface="Eras Light ITC" pitchFamily="34" charset="0"/>
              </a:rPr>
              <a:t> and needs in a safe therapeutic environment.</a:t>
            </a:r>
          </a:p>
          <a:p>
            <a:pPr>
              <a:spcBef>
                <a:spcPts val="1200"/>
              </a:spcBef>
              <a:spcAft>
                <a:spcPts val="1200"/>
              </a:spcAft>
            </a:pPr>
            <a:r>
              <a:rPr lang="en-US" sz="3600" b="1" dirty="0" smtClean="0">
                <a:latin typeface="Eras Light ITC" pitchFamily="34" charset="0"/>
              </a:rPr>
              <a:t>Gives</a:t>
            </a:r>
            <a:r>
              <a:rPr lang="en-US" sz="3600" b="1" dirty="0" smtClean="0">
                <a:solidFill>
                  <a:srgbClr val="FFC000"/>
                </a:solidFill>
                <a:latin typeface="Eras Light ITC" pitchFamily="34" charset="0"/>
              </a:rPr>
              <a:t> intense</a:t>
            </a:r>
            <a:r>
              <a:rPr lang="en-US" sz="3600" b="1" dirty="0" smtClean="0">
                <a:solidFill>
                  <a:srgbClr val="C00000"/>
                </a:solidFill>
                <a:latin typeface="Eras Light ITC" pitchFamily="34" charset="0"/>
              </a:rPr>
              <a:t> </a:t>
            </a:r>
            <a:r>
              <a:rPr lang="en-US" sz="3600" b="1" dirty="0" smtClean="0">
                <a:latin typeface="Eras Light ITC" pitchFamily="34" charset="0"/>
              </a:rPr>
              <a:t>individual therapy.</a:t>
            </a:r>
          </a:p>
          <a:p>
            <a:pPr>
              <a:spcBef>
                <a:spcPts val="1200"/>
              </a:spcBef>
              <a:spcAft>
                <a:spcPts val="1200"/>
              </a:spcAft>
            </a:pPr>
            <a:r>
              <a:rPr lang="en-US" sz="3600" b="1" dirty="0" smtClean="0">
                <a:latin typeface="Eras Light ITC" pitchFamily="34" charset="0"/>
              </a:rPr>
              <a:t>Introduces clients in</a:t>
            </a:r>
            <a:r>
              <a:rPr lang="en-US" sz="3600" b="1" dirty="0" smtClean="0">
                <a:solidFill>
                  <a:schemeClr val="bg2">
                    <a:lumMod val="50000"/>
                  </a:schemeClr>
                </a:solidFill>
                <a:latin typeface="Eras Light ITC" pitchFamily="34" charset="0"/>
              </a:rPr>
              <a:t> </a:t>
            </a:r>
            <a:r>
              <a:rPr lang="en-US" sz="3600" b="1" dirty="0" smtClean="0">
                <a:solidFill>
                  <a:schemeClr val="bg2">
                    <a:lumMod val="50000"/>
                  </a:schemeClr>
                </a:solidFill>
                <a:latin typeface="Eras Light ITC" pitchFamily="34" charset="0"/>
              </a:rPr>
              <a:t>person, </a:t>
            </a:r>
            <a:r>
              <a:rPr lang="en-US" sz="3600" b="1" dirty="0" smtClean="0">
                <a:latin typeface="Eras Light ITC" pitchFamily="34" charset="0"/>
              </a:rPr>
              <a:t>to a vetted eclectic body of </a:t>
            </a:r>
            <a:r>
              <a:rPr lang="en-US" sz="3600" b="1" dirty="0">
                <a:latin typeface="Eras Light ITC" pitchFamily="34" charset="0"/>
              </a:rPr>
              <a:t>Educational Consultants, Teachers, </a:t>
            </a:r>
            <a:r>
              <a:rPr lang="en-US" sz="3600" b="1" dirty="0" smtClean="0">
                <a:latin typeface="Eras Light ITC" pitchFamily="34" charset="0"/>
              </a:rPr>
              <a:t>Social Workers, Holistic </a:t>
            </a:r>
            <a:r>
              <a:rPr lang="en-US" sz="3600" b="1" dirty="0">
                <a:latin typeface="Eras Light ITC" pitchFamily="34" charset="0"/>
              </a:rPr>
              <a:t>Therapists, Doctors, Counselors, Conflict Reduction Practitioners and Safety Consultants</a:t>
            </a:r>
            <a:r>
              <a:rPr lang="en-US" sz="3600" b="1" dirty="0" smtClean="0">
                <a:latin typeface="Eras Light ITC" pitchFamily="34" charset="0"/>
              </a:rPr>
              <a:t> .</a:t>
            </a:r>
          </a:p>
          <a:p>
            <a:endParaRPr lang="en-US" dirty="0" smtClean="0"/>
          </a:p>
          <a:p>
            <a:endParaRPr lang="en-US" dirty="0" smtClean="0"/>
          </a:p>
          <a:p>
            <a:endParaRPr lang="en-US" dirty="0" smtClean="0"/>
          </a:p>
          <a:p>
            <a:endParaRPr lang="en-US" dirty="0"/>
          </a:p>
        </p:txBody>
      </p:sp>
    </p:spTree>
    <p:custDataLst>
      <p:tags r:id="rId1"/>
    </p:custDataLst>
  </p:cSld>
  <p:clrMapOvr>
    <a:masterClrMapping/>
  </p:clrMapOvr>
  <p:transition advClick="0" advTm="20610">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8" presetClass="entr" presetSubtype="0" accel="5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1000" fill="hold"/>
                                        <p:tgtEl>
                                          <p:spTgt spid="3">
                                            <p:txEl>
                                              <p:pRg st="0" end="0"/>
                                            </p:txEl>
                                          </p:spTgt>
                                        </p:tgtEl>
                                        <p:attrNameLst>
                                          <p:attrName>ppt_x</p:attrName>
                                        </p:attrNameLst>
                                      </p:cBhvr>
                                      <p:tavLst>
                                        <p:tav tm="0">
                                          <p:val>
                                            <p:fltVal val="-1"/>
                                          </p:val>
                                        </p:tav>
                                        <p:tav tm="50000">
                                          <p:val>
                                            <p:fltVal val="0.95"/>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8" presetClass="entr" presetSubtype="0" accel="5000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6" dur="1000" fill="hold"/>
                                        <p:tgtEl>
                                          <p:spTgt spid="3">
                                            <p:txEl>
                                              <p:pRg st="1" end="1"/>
                                            </p:txEl>
                                          </p:spTgt>
                                        </p:tgtEl>
                                        <p:attrNameLst>
                                          <p:attrName>ppt_x</p:attrName>
                                        </p:attrNameLst>
                                      </p:cBhvr>
                                      <p:tavLst>
                                        <p:tav tm="0">
                                          <p:val>
                                            <p:fltVal val="-1"/>
                                          </p:val>
                                        </p:tav>
                                        <p:tav tm="50000">
                                          <p:val>
                                            <p:fltVal val="0.95"/>
                                          </p:val>
                                        </p:tav>
                                        <p:tav tm="100000">
                                          <p:val>
                                            <p:strVal val="#ppt_x"/>
                                          </p:val>
                                        </p:tav>
                                      </p:tavLst>
                                    </p:anim>
                                    <p:anim calcmode="lin" valueType="num">
                                      <p:cBhvr>
                                        <p:cTn id="17" dur="10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8" presetClass="entr" presetSubtype="0" accel="5000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4" dur="1000" fill="hold"/>
                                        <p:tgtEl>
                                          <p:spTgt spid="3">
                                            <p:txEl>
                                              <p:pRg st="2" end="2"/>
                                            </p:txEl>
                                          </p:spTgt>
                                        </p:tgtEl>
                                        <p:attrNameLst>
                                          <p:attrName>ppt_x</p:attrName>
                                        </p:attrNameLst>
                                      </p:cBhvr>
                                      <p:tavLst>
                                        <p:tav tm="0">
                                          <p:val>
                                            <p:fltVal val="-1"/>
                                          </p:val>
                                        </p:tav>
                                        <p:tav tm="50000">
                                          <p:val>
                                            <p:fltVal val="0.95"/>
                                          </p:val>
                                        </p:tav>
                                        <p:tav tm="100000">
                                          <p:val>
                                            <p:strVal val="#ppt_x"/>
                                          </p:val>
                                        </p:tav>
                                      </p:tavLst>
                                    </p:anim>
                                    <p:anim calcmode="lin" valueType="num">
                                      <p:cBhvr>
                                        <p:cTn id="25" dur="10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2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990600"/>
            <a:ext cx="4038600" cy="5509200"/>
          </a:xfrm>
          <a:prstGeom prst="rect">
            <a:avLst/>
          </a:prstGeom>
        </p:spPr>
        <p:txBody>
          <a:bodyPr wrap="square">
            <a:spAutoFit/>
          </a:bodyPr>
          <a:lstStyle/>
          <a:p>
            <a:endParaRPr lang="en-US" sz="3200" dirty="0" smtClean="0"/>
          </a:p>
          <a:p>
            <a:r>
              <a:rPr lang="en-US" sz="3200" b="1" dirty="0" smtClean="0">
                <a:latin typeface="Eras Light ITC" pitchFamily="34" charset="0"/>
              </a:rPr>
              <a:t>Our Therapy Groups in Jamaica have been offering structured healing to Women for the last three years. Women have had great success in reclaiming satisfying lives in just </a:t>
            </a:r>
            <a:r>
              <a:rPr lang="en-US" sz="3200" b="1" dirty="0" smtClean="0">
                <a:solidFill>
                  <a:srgbClr val="FFFF00"/>
                </a:solidFill>
                <a:latin typeface="Eras Light ITC" pitchFamily="34" charset="0"/>
              </a:rPr>
              <a:t>Six Months. </a:t>
            </a:r>
          </a:p>
          <a:p>
            <a:endParaRPr lang="en-US" sz="3200" b="1" dirty="0" smtClean="0"/>
          </a:p>
        </p:txBody>
      </p:sp>
      <p:sp>
        <p:nvSpPr>
          <p:cNvPr id="4" name="TextBox 3"/>
          <p:cNvSpPr txBox="1"/>
          <p:nvPr/>
        </p:nvSpPr>
        <p:spPr>
          <a:xfrm>
            <a:off x="1295400" y="381000"/>
            <a:ext cx="7239000" cy="769441"/>
          </a:xfrm>
          <a:prstGeom prst="rect">
            <a:avLst/>
          </a:prstGeom>
          <a:noFill/>
        </p:spPr>
        <p:txBody>
          <a:bodyPr wrap="square" rtlCol="0">
            <a:spAutoFit/>
          </a:bodyPr>
          <a:lstStyle/>
          <a:p>
            <a:pPr algn="ctr"/>
            <a:r>
              <a:rPr lang="en-US" sz="4400" dirty="0" smtClean="0">
                <a:latin typeface="Eras Demi ITC" pitchFamily="34" charset="0"/>
              </a:rPr>
              <a:t>Our Therapy Groups </a:t>
            </a:r>
          </a:p>
        </p:txBody>
      </p:sp>
      <p:pic>
        <p:nvPicPr>
          <p:cNvPr id="6" name="Picture 5" descr="Listening to music.jpg"/>
          <p:cNvPicPr>
            <a:picLocks noChangeAspect="1"/>
          </p:cNvPicPr>
          <p:nvPr/>
        </p:nvPicPr>
        <p:blipFill>
          <a:blip r:embed="rId3" cstate="print"/>
          <a:stretch>
            <a:fillRect/>
          </a:stretch>
        </p:blipFill>
        <p:spPr>
          <a:xfrm>
            <a:off x="5105400" y="1447800"/>
            <a:ext cx="3276600" cy="4419600"/>
          </a:xfrm>
          <a:prstGeom prst="rect">
            <a:avLst/>
          </a:prstGeom>
          <a:ln>
            <a:noFill/>
          </a:ln>
          <a:effectLst>
            <a:softEdge rad="112500"/>
          </a:effectLst>
        </p:spPr>
      </p:pic>
    </p:spTree>
  </p:cSld>
  <p:clrMapOvr>
    <a:masterClrMapping/>
  </p:clrMapOvr>
  <p:transition advClick="0" advTm="9187">
    <p:plus/>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838200"/>
            <a:ext cx="9144000" cy="7848302"/>
          </a:xfrm>
          <a:prstGeom prst="rect">
            <a:avLst/>
          </a:prstGeom>
        </p:spPr>
        <p:txBody>
          <a:bodyPr wrap="square">
            <a:spAutoFit/>
          </a:bodyPr>
          <a:lstStyle/>
          <a:p>
            <a:r>
              <a:rPr lang="en-US" sz="3600" b="1" dirty="0" smtClean="0">
                <a:latin typeface="Eras Demi ITC" pitchFamily="34" charset="0"/>
              </a:rPr>
              <a:t>We </a:t>
            </a:r>
            <a:r>
              <a:rPr lang="en-US" sz="3600" b="1" dirty="0" smtClean="0">
                <a:latin typeface="Eras Demi ITC" pitchFamily="34" charset="0"/>
              </a:rPr>
              <a:t>are </a:t>
            </a:r>
            <a:r>
              <a:rPr lang="en-US" sz="3600" b="1" dirty="0" smtClean="0">
                <a:solidFill>
                  <a:schemeClr val="accent1">
                    <a:lumMod val="75000"/>
                  </a:schemeClr>
                </a:solidFill>
                <a:latin typeface="Eras Demi ITC" pitchFamily="34" charset="0"/>
              </a:rPr>
              <a:t>Healing </a:t>
            </a:r>
            <a:r>
              <a:rPr lang="en-US" sz="3600" b="1" dirty="0" smtClean="0">
                <a:solidFill>
                  <a:schemeClr val="accent1">
                    <a:lumMod val="75000"/>
                  </a:schemeClr>
                </a:solidFill>
                <a:latin typeface="Eras Demi ITC" pitchFamily="34" charset="0"/>
              </a:rPr>
              <a:t>Lives.</a:t>
            </a:r>
          </a:p>
          <a:p>
            <a:r>
              <a:rPr lang="en-US" sz="3600" b="1" dirty="0" smtClean="0">
                <a:latin typeface="Eras Demi ITC" pitchFamily="34" charset="0"/>
              </a:rPr>
              <a:t>One of our clients  </a:t>
            </a:r>
          </a:p>
          <a:p>
            <a:r>
              <a:rPr lang="en-US" sz="3600" b="1" dirty="0" smtClean="0">
                <a:latin typeface="Eras Demi ITC" pitchFamily="34" charset="0"/>
              </a:rPr>
              <a:t>Prior to having therapy </a:t>
            </a:r>
          </a:p>
          <a:p>
            <a:r>
              <a:rPr lang="en-US" sz="3600" b="1" dirty="0" smtClean="0">
                <a:latin typeface="Eras Demi ITC" pitchFamily="34" charset="0"/>
              </a:rPr>
              <a:t>Always had very </a:t>
            </a:r>
          </a:p>
          <a:p>
            <a:r>
              <a:rPr lang="en-US" sz="3600" b="1" dirty="0" smtClean="0">
                <a:latin typeface="Eras Demi ITC" pitchFamily="34" charset="0"/>
              </a:rPr>
              <a:t>Argumentative,</a:t>
            </a:r>
          </a:p>
          <a:p>
            <a:r>
              <a:rPr lang="en-US" sz="3600" b="1" dirty="0" smtClean="0">
                <a:latin typeface="Eras Demi ITC" pitchFamily="34" charset="0"/>
              </a:rPr>
              <a:t>Non committing,</a:t>
            </a:r>
          </a:p>
          <a:p>
            <a:r>
              <a:rPr lang="en-US" sz="3600" b="1" dirty="0" smtClean="0">
                <a:latin typeface="Eras Demi ITC" pitchFamily="34" charset="0"/>
              </a:rPr>
              <a:t>Angry relationships </a:t>
            </a:r>
          </a:p>
          <a:p>
            <a:r>
              <a:rPr lang="en-US" sz="3600" b="1" dirty="0" smtClean="0">
                <a:latin typeface="Eras Demi ITC" pitchFamily="34" charset="0"/>
              </a:rPr>
              <a:t>After a year on our </a:t>
            </a:r>
          </a:p>
          <a:p>
            <a:r>
              <a:rPr lang="en-US" sz="3600" b="1" dirty="0" smtClean="0">
                <a:latin typeface="Eras Demi ITC" pitchFamily="34" charset="0"/>
              </a:rPr>
              <a:t>Program she is happily married</a:t>
            </a:r>
          </a:p>
          <a:p>
            <a:endParaRPr lang="en-US" sz="3600" b="1" dirty="0" smtClean="0">
              <a:latin typeface="Eras Light ITC" pitchFamily="34" charset="0"/>
            </a:endParaRPr>
          </a:p>
          <a:p>
            <a:pPr algn="ctr"/>
            <a:endParaRPr lang="en-US" sz="3600" b="1" dirty="0" smtClean="0">
              <a:solidFill>
                <a:srgbClr val="FF0000"/>
              </a:solidFill>
              <a:latin typeface="Eras Light ITC" pitchFamily="34" charset="0"/>
            </a:endParaRPr>
          </a:p>
          <a:p>
            <a:pPr algn="ctr"/>
            <a:endParaRPr lang="en-US" sz="3600" b="1" dirty="0" smtClean="0">
              <a:solidFill>
                <a:srgbClr val="FF0000"/>
              </a:solidFill>
              <a:latin typeface="Eras Light ITC" pitchFamily="34" charset="0"/>
            </a:endParaRPr>
          </a:p>
          <a:p>
            <a:pPr algn="ctr"/>
            <a:endParaRPr lang="en-US" sz="3600" b="1" dirty="0" smtClean="0">
              <a:solidFill>
                <a:srgbClr val="FF0000"/>
              </a:solidFill>
              <a:latin typeface="Eras Light ITC" pitchFamily="34" charset="0"/>
            </a:endParaRPr>
          </a:p>
          <a:p>
            <a:pPr algn="ctr"/>
            <a:endParaRPr lang="en-US" sz="3600" b="1" dirty="0" smtClean="0">
              <a:solidFill>
                <a:srgbClr val="FF0000"/>
              </a:solidFill>
              <a:latin typeface="Eras Light ITC" pitchFamily="34" charset="0"/>
            </a:endParaRPr>
          </a:p>
        </p:txBody>
      </p:sp>
      <p:pic>
        <p:nvPicPr>
          <p:cNvPr id="6" name="Picture 5" descr="Together.jpg"/>
          <p:cNvPicPr>
            <a:picLocks noChangeAspect="1"/>
          </p:cNvPicPr>
          <p:nvPr/>
        </p:nvPicPr>
        <p:blipFill>
          <a:blip r:embed="rId2" cstate="print"/>
          <a:stretch>
            <a:fillRect/>
          </a:stretch>
        </p:blipFill>
        <p:spPr>
          <a:xfrm>
            <a:off x="5334000" y="1143000"/>
            <a:ext cx="3429000" cy="3810000"/>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Tree>
  </p:cSld>
  <p:clrMapOvr>
    <a:masterClrMapping/>
  </p:clrMapOvr>
  <p:transition advClick="0" advTm="10656">
    <p:plus/>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smtClean="0">
                <a:latin typeface="Eras Demi ITC" pitchFamily="34" charset="0"/>
              </a:rPr>
              <a:t>The Starting Point</a:t>
            </a:r>
            <a:endParaRPr lang="en-US" sz="6000" b="1" dirty="0">
              <a:latin typeface="Eras Demi ITC" pitchFamily="34" charset="0"/>
            </a:endParaRPr>
          </a:p>
        </p:txBody>
      </p:sp>
      <p:sp>
        <p:nvSpPr>
          <p:cNvPr id="3" name="Content Placeholder 2"/>
          <p:cNvSpPr>
            <a:spLocks noGrp="1"/>
          </p:cNvSpPr>
          <p:nvPr>
            <p:ph idx="1"/>
          </p:nvPr>
        </p:nvSpPr>
        <p:spPr/>
        <p:txBody>
          <a:bodyPr>
            <a:normAutofit/>
          </a:bodyPr>
          <a:lstStyle/>
          <a:p>
            <a:pPr algn="ctr">
              <a:buNone/>
            </a:pPr>
            <a:r>
              <a:rPr lang="en-US" sz="4000" b="1" i="1" dirty="0" smtClean="0">
                <a:latin typeface="Eras Light ITC" pitchFamily="34" charset="0"/>
              </a:rPr>
              <a:t>The best approach to addressing life’s most momentous problems is to:</a:t>
            </a:r>
          </a:p>
          <a:p>
            <a:r>
              <a:rPr lang="en-US" sz="4000" b="1" dirty="0" smtClean="0">
                <a:latin typeface="Eras Light ITC" pitchFamily="34" charset="0"/>
              </a:rPr>
              <a:t>Examine the problem </a:t>
            </a:r>
          </a:p>
          <a:p>
            <a:r>
              <a:rPr lang="en-US" sz="4000" b="1" dirty="0" smtClean="0">
                <a:latin typeface="Eras Light ITC" pitchFamily="34" charset="0"/>
              </a:rPr>
              <a:t>Explore the alternatives</a:t>
            </a:r>
          </a:p>
          <a:p>
            <a:r>
              <a:rPr lang="en-US" sz="4000" b="1" dirty="0" smtClean="0">
                <a:latin typeface="Eras Light ITC" pitchFamily="34" charset="0"/>
              </a:rPr>
              <a:t>Choose the right alternative</a:t>
            </a:r>
          </a:p>
          <a:p>
            <a:r>
              <a:rPr lang="en-US" sz="4000" b="1" dirty="0" smtClean="0">
                <a:latin typeface="Eras Light ITC" pitchFamily="34" charset="0"/>
              </a:rPr>
              <a:t>Act</a:t>
            </a:r>
            <a:endParaRPr lang="en-US" sz="4000" b="1" dirty="0">
              <a:latin typeface="Eras Light ITC" pitchFamily="34" charset="0"/>
            </a:endParaRPr>
          </a:p>
        </p:txBody>
      </p:sp>
    </p:spTree>
  </p:cSld>
  <p:clrMapOvr>
    <a:masterClrMapping/>
  </p:clrMapOvr>
  <p:transition advClick="0" advTm="4094">
    <p:plu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additive="base">
                                        <p:cTn id="2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4" fill="hold" grpId="0" nodeType="after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 y="0"/>
            <a:ext cx="6172200" cy="9902711"/>
          </a:xfrm>
          <a:prstGeom prst="rect">
            <a:avLst/>
          </a:prstGeom>
        </p:spPr>
        <p:txBody>
          <a:bodyPr wrap="square">
            <a:spAutoFit/>
          </a:bodyPr>
          <a:lstStyle/>
          <a:p>
            <a:endParaRPr lang="en-US" sz="2400" b="1" dirty="0" smtClean="0">
              <a:latin typeface="Eras Demi ITC" pitchFamily="34" charset="0"/>
            </a:endParaRPr>
          </a:p>
          <a:p>
            <a:r>
              <a:rPr lang="en-US" sz="2650" b="1" dirty="0" smtClean="0">
                <a:latin typeface="Eras Demi ITC" pitchFamily="34" charset="0"/>
              </a:rPr>
              <a:t>One of our young clients   </a:t>
            </a:r>
          </a:p>
          <a:p>
            <a:r>
              <a:rPr lang="en-US" sz="2650" b="1" dirty="0" smtClean="0">
                <a:latin typeface="Eras Demi ITC" pitchFamily="34" charset="0"/>
              </a:rPr>
              <a:t>Had been  out of school  </a:t>
            </a:r>
          </a:p>
          <a:p>
            <a:r>
              <a:rPr lang="en-US" sz="2650" b="1" dirty="0" smtClean="0">
                <a:latin typeface="Eras Demi ITC" pitchFamily="34" charset="0"/>
              </a:rPr>
              <a:t>Prior to therapy</a:t>
            </a:r>
          </a:p>
          <a:p>
            <a:r>
              <a:rPr lang="en-US" sz="2650" b="1" dirty="0" smtClean="0">
                <a:latin typeface="Eras Demi ITC" pitchFamily="34" charset="0"/>
              </a:rPr>
              <a:t>She suffered from </a:t>
            </a:r>
          </a:p>
          <a:p>
            <a:r>
              <a:rPr lang="en-US" sz="2650" b="1" dirty="0" smtClean="0">
                <a:latin typeface="Eras Demi ITC" pitchFamily="34" charset="0"/>
              </a:rPr>
              <a:t>Arrested development</a:t>
            </a:r>
          </a:p>
          <a:p>
            <a:r>
              <a:rPr lang="en-US" sz="2650" b="1" dirty="0" smtClean="0">
                <a:latin typeface="Eras Demi ITC" pitchFamily="34" charset="0"/>
              </a:rPr>
              <a:t>She had  the learning age of  8 yrs She had a chronological age of 15 </a:t>
            </a:r>
          </a:p>
          <a:p>
            <a:r>
              <a:rPr lang="en-US" sz="2650" b="1" dirty="0" smtClean="0">
                <a:latin typeface="Eras Demi ITC" pitchFamily="34" charset="0"/>
              </a:rPr>
              <a:t>Two </a:t>
            </a:r>
            <a:r>
              <a:rPr lang="en-US" sz="2650" b="1" dirty="0" smtClean="0">
                <a:latin typeface="Eras Demi ITC" pitchFamily="34" charset="0"/>
              </a:rPr>
              <a:t>years ago </a:t>
            </a:r>
            <a:endParaRPr lang="en-US" sz="2650" b="1" dirty="0" smtClean="0">
              <a:latin typeface="Eras Demi ITC" pitchFamily="34" charset="0"/>
            </a:endParaRPr>
          </a:p>
          <a:p>
            <a:endParaRPr lang="en-US" sz="2650" b="1" dirty="0" smtClean="0">
              <a:latin typeface="Eras Demi ITC" pitchFamily="34" charset="0"/>
            </a:endParaRPr>
          </a:p>
          <a:p>
            <a:r>
              <a:rPr lang="en-US" sz="2650" b="1" dirty="0" smtClean="0">
                <a:latin typeface="Eras Demi ITC" pitchFamily="34" charset="0"/>
              </a:rPr>
              <a:t>Our program got her back in school</a:t>
            </a:r>
          </a:p>
          <a:p>
            <a:r>
              <a:rPr lang="en-US" sz="2650" b="1" dirty="0" smtClean="0">
                <a:solidFill>
                  <a:srgbClr val="C0406B"/>
                </a:solidFill>
                <a:latin typeface="Eras Demi ITC" pitchFamily="34" charset="0"/>
              </a:rPr>
              <a:t>She now has a reading age of  12</a:t>
            </a:r>
          </a:p>
          <a:p>
            <a:r>
              <a:rPr lang="en-US" sz="2650" b="1" dirty="0" smtClean="0">
                <a:solidFill>
                  <a:srgbClr val="C0406B"/>
                </a:solidFill>
                <a:latin typeface="Eras Demi ITC" pitchFamily="34" charset="0"/>
              </a:rPr>
              <a:t>She is still at school</a:t>
            </a:r>
          </a:p>
          <a:p>
            <a:r>
              <a:rPr lang="en-US" sz="2650" b="1" dirty="0" smtClean="0">
                <a:solidFill>
                  <a:srgbClr val="C0406B"/>
                </a:solidFill>
                <a:latin typeface="Eras Demi ITC" pitchFamily="34" charset="0"/>
              </a:rPr>
              <a:t>She fought  &amp; won </a:t>
            </a:r>
          </a:p>
          <a:p>
            <a:r>
              <a:rPr lang="en-US" sz="2650" b="1" dirty="0" smtClean="0">
                <a:solidFill>
                  <a:srgbClr val="C0406B"/>
                </a:solidFill>
                <a:latin typeface="Eras Demi ITC" pitchFamily="34" charset="0"/>
              </a:rPr>
              <a:t>Her case against the rapists</a:t>
            </a:r>
          </a:p>
          <a:p>
            <a:r>
              <a:rPr lang="en-US" sz="2650" b="1" dirty="0" smtClean="0">
                <a:solidFill>
                  <a:srgbClr val="C0406B"/>
                </a:solidFill>
                <a:latin typeface="Eras Demi ITC" pitchFamily="34" charset="0"/>
              </a:rPr>
              <a:t>She is still having therapy</a:t>
            </a:r>
          </a:p>
          <a:p>
            <a:endParaRPr lang="en-US" b="1" dirty="0" smtClean="0">
              <a:latin typeface="Eras Demi ITC" pitchFamily="34" charset="0"/>
            </a:endParaRPr>
          </a:p>
          <a:p>
            <a:endParaRPr lang="en-US" b="1" dirty="0" smtClean="0">
              <a:latin typeface="Eras Demi ITC" pitchFamily="34" charset="0"/>
            </a:endParaRPr>
          </a:p>
          <a:p>
            <a:endParaRPr lang="en-US" b="1" dirty="0" smtClean="0">
              <a:latin typeface="Eras Demi ITC" pitchFamily="34" charset="0"/>
            </a:endParaRPr>
          </a:p>
          <a:p>
            <a:endParaRPr lang="en-US" b="1" dirty="0" smtClean="0">
              <a:latin typeface="Eras Demi ITC" pitchFamily="34" charset="0"/>
            </a:endParaRPr>
          </a:p>
          <a:p>
            <a:endParaRPr lang="en-US" b="1" dirty="0" smtClean="0">
              <a:latin typeface="Eras Demi ITC" pitchFamily="34" charset="0"/>
            </a:endParaRPr>
          </a:p>
          <a:p>
            <a:endParaRPr lang="en-US" b="1" dirty="0" smtClean="0">
              <a:latin typeface="Eras Demi ITC" pitchFamily="34" charset="0"/>
            </a:endParaRPr>
          </a:p>
          <a:p>
            <a:endParaRPr lang="en-US" b="1" dirty="0" smtClean="0">
              <a:latin typeface="Eras Demi ITC" pitchFamily="34" charset="0"/>
            </a:endParaRPr>
          </a:p>
          <a:p>
            <a:endParaRPr lang="en-US" b="1" dirty="0" smtClean="0">
              <a:latin typeface="Eras Demi ITC" pitchFamily="34" charset="0"/>
            </a:endParaRPr>
          </a:p>
          <a:p>
            <a:endParaRPr lang="en-US" b="1" dirty="0" smtClean="0">
              <a:latin typeface="Eras Demi ITC" pitchFamily="34" charset="0"/>
            </a:endParaRPr>
          </a:p>
          <a:p>
            <a:endParaRPr lang="en-US" b="1" dirty="0" smtClean="0">
              <a:latin typeface="Eras Demi ITC" pitchFamily="34" charset="0"/>
            </a:endParaRPr>
          </a:p>
          <a:p>
            <a:endParaRPr lang="en-US" b="1" dirty="0" smtClean="0">
              <a:latin typeface="Eras Demi ITC" pitchFamily="34" charset="0"/>
            </a:endParaRPr>
          </a:p>
          <a:p>
            <a:endParaRPr lang="en-US" b="1" dirty="0" smtClean="0">
              <a:latin typeface="Eras Demi ITC" pitchFamily="34" charset="0"/>
            </a:endParaRPr>
          </a:p>
        </p:txBody>
      </p:sp>
      <p:pic>
        <p:nvPicPr>
          <p:cNvPr id="5" name="Picture 4" descr="Teenagers.jpg"/>
          <p:cNvPicPr>
            <a:picLocks noChangeAspect="1"/>
          </p:cNvPicPr>
          <p:nvPr/>
        </p:nvPicPr>
        <p:blipFill>
          <a:blip r:embed="rId2" cstate="print"/>
          <a:stretch>
            <a:fillRect/>
          </a:stretch>
        </p:blipFill>
        <p:spPr>
          <a:xfrm>
            <a:off x="6553200" y="990599"/>
            <a:ext cx="2133600" cy="4419601"/>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Tree>
  </p:cSld>
  <p:clrMapOvr>
    <a:masterClrMapping/>
  </p:clrMapOvr>
  <p:transition advClick="0" advTm="22922">
    <p:plus/>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274638"/>
            <a:ext cx="8229600" cy="5668962"/>
          </a:xfrm>
        </p:spPr>
        <p:txBody>
          <a:bodyPr>
            <a:normAutofit/>
          </a:bodyPr>
          <a:lstStyle/>
          <a:p>
            <a:r>
              <a:rPr lang="en-US" b="1" dirty="0" smtClean="0">
                <a:solidFill>
                  <a:srgbClr val="FF0000"/>
                </a:solidFill>
                <a:latin typeface="Eras Light ITC" pitchFamily="34" charset="0"/>
              </a:rPr>
              <a:t>What can you offer?</a:t>
            </a:r>
            <a:br>
              <a:rPr lang="en-US" b="1" dirty="0" smtClean="0">
                <a:solidFill>
                  <a:srgbClr val="FF0000"/>
                </a:solidFill>
                <a:latin typeface="Eras Light ITC" pitchFamily="34" charset="0"/>
              </a:rPr>
            </a:br>
            <a:r>
              <a:rPr lang="en-US" b="1" dirty="0" smtClean="0">
                <a:solidFill>
                  <a:srgbClr val="FFFF00"/>
                </a:solidFill>
                <a:latin typeface="Eras Light ITC" pitchFamily="34" charset="0"/>
              </a:rPr>
              <a:t>How can you help?</a:t>
            </a:r>
            <a:br>
              <a:rPr lang="en-US" b="1" dirty="0" smtClean="0">
                <a:solidFill>
                  <a:srgbClr val="FFFF00"/>
                </a:solidFill>
                <a:latin typeface="Eras Light ITC" pitchFamily="34" charset="0"/>
              </a:rPr>
            </a:br>
            <a:r>
              <a:rPr lang="en-US" b="1" dirty="0" smtClean="0">
                <a:solidFill>
                  <a:schemeClr val="bg2">
                    <a:lumMod val="75000"/>
                  </a:schemeClr>
                </a:solidFill>
                <a:latin typeface="Eras Light ITC" pitchFamily="34" charset="0"/>
              </a:rPr>
              <a:t>What part will you play ?</a:t>
            </a:r>
            <a:br>
              <a:rPr lang="en-US" b="1" dirty="0" smtClean="0">
                <a:solidFill>
                  <a:schemeClr val="bg2">
                    <a:lumMod val="75000"/>
                  </a:schemeClr>
                </a:solidFill>
                <a:latin typeface="Eras Light ITC" pitchFamily="34" charset="0"/>
              </a:rPr>
            </a:br>
            <a:r>
              <a:rPr lang="en-US" b="1" dirty="0" smtClean="0">
                <a:solidFill>
                  <a:schemeClr val="bg2">
                    <a:lumMod val="75000"/>
                  </a:schemeClr>
                </a:solidFill>
                <a:latin typeface="Eras Light ITC" pitchFamily="34" charset="0"/>
              </a:rPr>
              <a:t/>
            </a:r>
            <a:br>
              <a:rPr lang="en-US" b="1" dirty="0" smtClean="0">
                <a:solidFill>
                  <a:schemeClr val="bg2">
                    <a:lumMod val="75000"/>
                  </a:schemeClr>
                </a:solidFill>
                <a:latin typeface="Eras Light ITC" pitchFamily="34" charset="0"/>
              </a:rPr>
            </a:br>
            <a:r>
              <a:rPr lang="en-US" b="1" dirty="0" smtClean="0">
                <a:latin typeface="Eras Light ITC" pitchFamily="34" charset="0"/>
              </a:rPr>
              <a:t>We have four women ready and willing to heal their lives!</a:t>
            </a:r>
            <a:endParaRPr lang="en-US" dirty="0">
              <a:latin typeface="Eras Light ITC" pitchFamily="34" charset="0"/>
            </a:endParaRPr>
          </a:p>
        </p:txBody>
      </p:sp>
    </p:spTree>
  </p:cSld>
  <p:clrMapOvr>
    <a:masterClrMapping/>
  </p:clrMapOvr>
  <p:transition advClick="0" advTm="4641">
    <p:plus/>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fontScale="90000"/>
          </a:bodyPr>
          <a:lstStyle/>
          <a:p>
            <a:r>
              <a:rPr lang="en-US" b="1" dirty="0" smtClean="0">
                <a:solidFill>
                  <a:srgbClr val="FFFF00"/>
                </a:solidFill>
                <a:latin typeface="Eras Demi ITC" pitchFamily="34" charset="0"/>
              </a:rPr>
              <a:t>The Cost of Sponsoring  </a:t>
            </a:r>
            <a:br>
              <a:rPr lang="en-US" b="1" dirty="0" smtClean="0">
                <a:solidFill>
                  <a:srgbClr val="FFFF00"/>
                </a:solidFill>
                <a:latin typeface="Eras Demi ITC" pitchFamily="34" charset="0"/>
              </a:rPr>
            </a:br>
            <a:r>
              <a:rPr lang="en-US" b="1" dirty="0" smtClean="0">
                <a:solidFill>
                  <a:srgbClr val="FFFF00"/>
                </a:solidFill>
                <a:latin typeface="Eras Demi ITC" pitchFamily="34" charset="0"/>
              </a:rPr>
              <a:t>A women for three months </a:t>
            </a:r>
            <a:endParaRPr lang="en-US" b="1" dirty="0">
              <a:solidFill>
                <a:srgbClr val="FFFF00"/>
              </a:solidFill>
              <a:latin typeface="Eras Demi ITC" pitchFamily="34" charset="0"/>
            </a:endParaRPr>
          </a:p>
        </p:txBody>
      </p:sp>
      <p:sp>
        <p:nvSpPr>
          <p:cNvPr id="3" name="Content Placeholder 2"/>
          <p:cNvSpPr>
            <a:spLocks noGrp="1"/>
          </p:cNvSpPr>
          <p:nvPr>
            <p:ph idx="1"/>
          </p:nvPr>
        </p:nvSpPr>
        <p:spPr>
          <a:xfrm>
            <a:off x="0" y="1371600"/>
            <a:ext cx="9144000" cy="5257800"/>
          </a:xfrm>
        </p:spPr>
        <p:txBody>
          <a:bodyPr>
            <a:normAutofit/>
          </a:bodyPr>
          <a:lstStyle/>
          <a:p>
            <a:pPr algn="ctr">
              <a:buNone/>
            </a:pPr>
            <a:endParaRPr lang="en-US" sz="3600" dirty="0" smtClean="0">
              <a:latin typeface="Eras Demi ITC" pitchFamily="34" charset="0"/>
            </a:endParaRPr>
          </a:p>
          <a:p>
            <a:pPr algn="ctr">
              <a:buNone/>
            </a:pPr>
            <a:r>
              <a:rPr lang="en-US" sz="3900" dirty="0" smtClean="0">
                <a:latin typeface="Eras Demi ITC" pitchFamily="34" charset="0"/>
              </a:rPr>
              <a:t>Two Hundred </a:t>
            </a:r>
            <a:r>
              <a:rPr lang="en-US" sz="3900" smtClean="0">
                <a:latin typeface="Eras Demi ITC" pitchFamily="34" charset="0"/>
              </a:rPr>
              <a:t>and Thirty </a:t>
            </a:r>
            <a:r>
              <a:rPr lang="en-US" sz="3900" dirty="0" smtClean="0">
                <a:latin typeface="Eras Demi ITC" pitchFamily="34" charset="0"/>
              </a:rPr>
              <a:t>Pounds </a:t>
            </a:r>
            <a:r>
              <a:rPr lang="en-US" sz="3900" dirty="0" smtClean="0">
                <a:latin typeface="Eras Demi ITC" pitchFamily="34" charset="0"/>
              </a:rPr>
              <a:t>Sterling </a:t>
            </a:r>
          </a:p>
          <a:p>
            <a:pPr algn="ctr">
              <a:buNone/>
            </a:pPr>
            <a:r>
              <a:rPr lang="en-US" sz="3900" dirty="0" smtClean="0">
                <a:latin typeface="Eras Demi ITC" pitchFamily="34" charset="0"/>
              </a:rPr>
              <a:t>Four Hundred </a:t>
            </a:r>
            <a:r>
              <a:rPr lang="en-US" sz="3900" dirty="0" smtClean="0">
                <a:latin typeface="Eras Demi ITC" pitchFamily="34" charset="0"/>
              </a:rPr>
              <a:t>U.S. Dollars</a:t>
            </a:r>
          </a:p>
          <a:p>
            <a:pPr algn="ctr">
              <a:buNone/>
            </a:pPr>
            <a:r>
              <a:rPr lang="en-US" sz="3900" dirty="0" smtClean="0">
                <a:latin typeface="Eras Demi ITC" pitchFamily="34" charset="0"/>
              </a:rPr>
              <a:t>  </a:t>
            </a:r>
          </a:p>
          <a:p>
            <a:pPr algn="ctr">
              <a:buNone/>
            </a:pPr>
            <a:r>
              <a:rPr lang="en-US" sz="2800" b="1" dirty="0" smtClean="0">
                <a:solidFill>
                  <a:srgbClr val="FFFF00"/>
                </a:solidFill>
                <a:latin typeface="Eras Demi ITC" pitchFamily="34" charset="0"/>
              </a:rPr>
              <a:t>We know </a:t>
            </a:r>
            <a:r>
              <a:rPr lang="en-US" sz="2800" b="1" dirty="0" smtClean="0">
                <a:solidFill>
                  <a:srgbClr val="FFFF00"/>
                </a:solidFill>
                <a:latin typeface="Eras Demi ITC" pitchFamily="34" charset="0"/>
              </a:rPr>
              <a:t>times </a:t>
            </a:r>
            <a:r>
              <a:rPr lang="en-US" sz="2800" b="1" dirty="0" smtClean="0">
                <a:solidFill>
                  <a:srgbClr val="FFFF00"/>
                </a:solidFill>
                <a:latin typeface="Eras Demi ITC" pitchFamily="34" charset="0"/>
              </a:rPr>
              <a:t>are difficult any amount </a:t>
            </a:r>
            <a:r>
              <a:rPr lang="en-US" sz="2800" b="1" dirty="0" smtClean="0">
                <a:solidFill>
                  <a:srgbClr val="FFFF00"/>
                </a:solidFill>
                <a:latin typeface="Eras Demi ITC" pitchFamily="34" charset="0"/>
              </a:rPr>
              <a:t>you send will </a:t>
            </a:r>
            <a:r>
              <a:rPr lang="en-US" sz="2800" b="1" dirty="0" smtClean="0">
                <a:solidFill>
                  <a:srgbClr val="FFFF00"/>
                </a:solidFill>
                <a:latin typeface="Eras Demi ITC" pitchFamily="34" charset="0"/>
              </a:rPr>
              <a:t>be useful for our clients, you can be assured we will </a:t>
            </a:r>
            <a:r>
              <a:rPr lang="en-US" sz="2800" b="1" dirty="0" smtClean="0">
                <a:solidFill>
                  <a:srgbClr val="FFFF00"/>
                </a:solidFill>
                <a:latin typeface="Eras Demi ITC" pitchFamily="34" charset="0"/>
              </a:rPr>
              <a:t>make </a:t>
            </a:r>
            <a:r>
              <a:rPr lang="en-US" sz="2800" b="1" dirty="0" smtClean="0">
                <a:solidFill>
                  <a:srgbClr val="FFFF00"/>
                </a:solidFill>
                <a:latin typeface="Eras Demi ITC" pitchFamily="34" charset="0"/>
              </a:rPr>
              <a:t>best use of any sum you </a:t>
            </a:r>
            <a:r>
              <a:rPr lang="en-US" sz="2800" b="1" dirty="0" smtClean="0">
                <a:solidFill>
                  <a:srgbClr val="FFFF00"/>
                </a:solidFill>
                <a:latin typeface="Eras Demi ITC" pitchFamily="34" charset="0"/>
              </a:rPr>
              <a:t>send</a:t>
            </a:r>
            <a:r>
              <a:rPr lang="en-US" sz="3600" dirty="0" smtClean="0">
                <a:solidFill>
                  <a:srgbClr val="FFFF00"/>
                </a:solidFill>
                <a:latin typeface="Eras Light ITC" pitchFamily="34" charset="0"/>
              </a:rPr>
              <a:t>.</a:t>
            </a:r>
          </a:p>
          <a:p>
            <a:pPr>
              <a:buNone/>
            </a:pPr>
            <a:endParaRPr lang="en-US" sz="3600" dirty="0" smtClean="0">
              <a:latin typeface="Eras Light ITC" pitchFamily="34" charset="0"/>
            </a:endParaRPr>
          </a:p>
          <a:p>
            <a:endParaRPr lang="en-US" dirty="0" smtClean="0"/>
          </a:p>
        </p:txBody>
      </p:sp>
    </p:spTree>
  </p:cSld>
  <p:clrMapOvr>
    <a:masterClrMapping/>
  </p:clrMapOvr>
  <p:transition advClick="0" advTm="19500">
    <p:plus/>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What will your sponsorship offer the sexually abused person</a:t>
            </a:r>
            <a:endParaRPr lang="en-US" b="1" dirty="0"/>
          </a:p>
        </p:txBody>
      </p:sp>
      <p:sp>
        <p:nvSpPr>
          <p:cNvPr id="3" name="Content Placeholder 2"/>
          <p:cNvSpPr>
            <a:spLocks noGrp="1"/>
          </p:cNvSpPr>
          <p:nvPr>
            <p:ph idx="1"/>
          </p:nvPr>
        </p:nvSpPr>
        <p:spPr>
          <a:xfrm>
            <a:off x="0" y="1600200"/>
            <a:ext cx="9144000" cy="4525963"/>
          </a:xfrm>
        </p:spPr>
        <p:txBody>
          <a:bodyPr>
            <a:normAutofit lnSpcReduction="10000"/>
          </a:bodyPr>
          <a:lstStyle/>
          <a:p>
            <a:r>
              <a:rPr lang="en-US" dirty="0" smtClean="0">
                <a:solidFill>
                  <a:srgbClr val="C00000"/>
                </a:solidFill>
              </a:rPr>
              <a:t>Once per month they will receive four hours of group therapy intervention </a:t>
            </a:r>
            <a:r>
              <a:rPr lang="en-US" dirty="0" smtClean="0">
                <a:solidFill>
                  <a:srgbClr val="C00000"/>
                </a:solidFill>
              </a:rPr>
              <a:t>conducted by </a:t>
            </a:r>
            <a:r>
              <a:rPr lang="en-US" dirty="0" smtClean="0">
                <a:solidFill>
                  <a:srgbClr val="C00000"/>
                </a:solidFill>
              </a:rPr>
              <a:t>four different types of qualified Therapists &amp; Social Work Practitioners.</a:t>
            </a:r>
          </a:p>
          <a:p>
            <a:r>
              <a:rPr lang="en-US" dirty="0" smtClean="0">
                <a:solidFill>
                  <a:srgbClr val="FFFF00"/>
                </a:solidFill>
              </a:rPr>
              <a:t>A sumptuous meal at the therapy luncheon</a:t>
            </a:r>
          </a:p>
          <a:p>
            <a:r>
              <a:rPr lang="en-US" dirty="0" smtClean="0">
                <a:solidFill>
                  <a:srgbClr val="FFFF00"/>
                </a:solidFill>
              </a:rPr>
              <a:t>A  personally designed self help treatment program</a:t>
            </a:r>
          </a:p>
          <a:p>
            <a:r>
              <a:rPr lang="en-US" dirty="0" smtClean="0">
                <a:solidFill>
                  <a:schemeClr val="bg2">
                    <a:lumMod val="50000"/>
                  </a:schemeClr>
                </a:solidFill>
              </a:rPr>
              <a:t>An intensive individual session once per month.</a:t>
            </a:r>
          </a:p>
          <a:p>
            <a:r>
              <a:rPr lang="en-US" dirty="0" smtClean="0">
                <a:solidFill>
                  <a:schemeClr val="bg2">
                    <a:lumMod val="50000"/>
                  </a:schemeClr>
                </a:solidFill>
              </a:rPr>
              <a:t>Unlimited phone access to all four practitioners for the sponsored period</a:t>
            </a:r>
          </a:p>
          <a:p>
            <a:endParaRPr lang="en-US" dirty="0"/>
          </a:p>
        </p:txBody>
      </p:sp>
    </p:spTree>
  </p:cSld>
  <p:clrMapOvr>
    <a:masterClrMapping/>
  </p:clrMapOvr>
  <p:transition advClick="0" advTm="24860">
    <p:plus/>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FF00"/>
                </a:solidFill>
              </a:rPr>
              <a:t>What will your sponsorship offer you</a:t>
            </a:r>
            <a:endParaRPr lang="en-US" dirty="0">
              <a:solidFill>
                <a:srgbClr val="FFFF00"/>
              </a:solidFill>
            </a:endParaRPr>
          </a:p>
        </p:txBody>
      </p:sp>
      <p:sp>
        <p:nvSpPr>
          <p:cNvPr id="3" name="Content Placeholder 2"/>
          <p:cNvSpPr>
            <a:spLocks noGrp="1"/>
          </p:cNvSpPr>
          <p:nvPr>
            <p:ph idx="1"/>
          </p:nvPr>
        </p:nvSpPr>
        <p:spPr>
          <a:xfrm>
            <a:off x="457200" y="1219200"/>
            <a:ext cx="8229600" cy="5334000"/>
          </a:xfrm>
        </p:spPr>
        <p:txBody>
          <a:bodyPr>
            <a:normAutofit fontScale="92500"/>
          </a:bodyPr>
          <a:lstStyle/>
          <a:p>
            <a:endParaRPr lang="en-US" sz="3600" b="1" dirty="0" smtClean="0">
              <a:latin typeface="Eras Light ITC" pitchFamily="34" charset="0"/>
            </a:endParaRPr>
          </a:p>
          <a:p>
            <a:r>
              <a:rPr lang="en-US" sz="3600" b="1" dirty="0" smtClean="0">
                <a:latin typeface="Eras Light ITC" pitchFamily="34" charset="0"/>
              </a:rPr>
              <a:t>Peace </a:t>
            </a:r>
            <a:r>
              <a:rPr lang="en-US" sz="3600" b="1" dirty="0" smtClean="0">
                <a:latin typeface="Eras Light ITC" pitchFamily="34" charset="0"/>
              </a:rPr>
              <a:t>of mind </a:t>
            </a:r>
            <a:r>
              <a:rPr lang="en-US" sz="3600" b="1" dirty="0" smtClean="0">
                <a:latin typeface="Eras Light ITC" pitchFamily="34" charset="0"/>
              </a:rPr>
              <a:t>and the knowledge that you </a:t>
            </a:r>
            <a:r>
              <a:rPr lang="en-US" sz="3600" b="1" dirty="0" smtClean="0">
                <a:latin typeface="Eras Light ITC" pitchFamily="34" charset="0"/>
              </a:rPr>
              <a:t>are making a significant difference to another human beings life.</a:t>
            </a:r>
          </a:p>
          <a:p>
            <a:endParaRPr lang="en-US" sz="3600" b="1" dirty="0" smtClean="0">
              <a:latin typeface="Eras Light ITC" pitchFamily="34" charset="0"/>
            </a:endParaRPr>
          </a:p>
          <a:p>
            <a:r>
              <a:rPr lang="en-US" sz="3600" b="1" dirty="0" smtClean="0">
                <a:latin typeface="Eras Light ITC" pitchFamily="34" charset="0"/>
              </a:rPr>
              <a:t>Updates </a:t>
            </a:r>
            <a:r>
              <a:rPr lang="en-US" sz="3600" b="1" dirty="0" smtClean="0">
                <a:latin typeface="Eras Light ITC" pitchFamily="34" charset="0"/>
              </a:rPr>
              <a:t>of your clients general </a:t>
            </a:r>
            <a:r>
              <a:rPr lang="en-US" sz="3600" b="1" dirty="0" smtClean="0">
                <a:latin typeface="Eras Light ITC" pitchFamily="34" charset="0"/>
              </a:rPr>
              <a:t>progress</a:t>
            </a:r>
            <a:r>
              <a:rPr lang="en-US" b="1" dirty="0" smtClean="0">
                <a:latin typeface="Eras Light ITC" pitchFamily="34" charset="0"/>
              </a:rPr>
              <a:t>.</a:t>
            </a:r>
          </a:p>
          <a:p>
            <a:endParaRPr lang="en-US" sz="3600" b="1" dirty="0" smtClean="0">
              <a:latin typeface="Eras Light ITC" pitchFamily="34" charset="0"/>
            </a:endParaRPr>
          </a:p>
          <a:p>
            <a:r>
              <a:rPr lang="en-US" sz="3600" b="1" dirty="0" smtClean="0">
                <a:latin typeface="Eras Light ITC" pitchFamily="34" charset="0"/>
              </a:rPr>
              <a:t>Updates on the collective sponsorship initiative</a:t>
            </a:r>
            <a:r>
              <a:rPr lang="en-US" b="1" dirty="0" smtClean="0">
                <a:latin typeface="Eras Light ITC" pitchFamily="34" charset="0"/>
              </a:rPr>
              <a:t>.</a:t>
            </a:r>
            <a:endParaRPr lang="en-US" b="1" dirty="0" smtClean="0">
              <a:latin typeface="Eras Light ITC" pitchFamily="34" charset="0"/>
            </a:endParaRPr>
          </a:p>
        </p:txBody>
      </p:sp>
    </p:spTree>
  </p:cSld>
  <p:clrMapOvr>
    <a:masterClrMapping/>
  </p:clrMapOvr>
  <p:transition advClick="0" advTm="30250">
    <p:plus/>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fontScale="90000"/>
          </a:bodyPr>
          <a:lstStyle/>
          <a:p>
            <a:r>
              <a:rPr lang="en-US" dirty="0" smtClean="0">
                <a:solidFill>
                  <a:schemeClr val="bg1"/>
                </a:solidFill>
                <a:latin typeface="Eras Demi ITC" pitchFamily="34" charset="0"/>
              </a:rPr>
              <a:t>The Sponsorship Paying </a:t>
            </a:r>
            <a:r>
              <a:rPr lang="en-US" dirty="0" smtClean="0">
                <a:solidFill>
                  <a:schemeClr val="bg1"/>
                </a:solidFill>
                <a:latin typeface="Eras Demi ITC" pitchFamily="34" charset="0"/>
              </a:rPr>
              <a:t>Process</a:t>
            </a:r>
            <a:endParaRPr lang="en-US" dirty="0">
              <a:solidFill>
                <a:schemeClr val="bg1"/>
              </a:solidFill>
              <a:latin typeface="Eras Demi ITC" pitchFamily="34" charset="0"/>
            </a:endParaRPr>
          </a:p>
        </p:txBody>
      </p:sp>
      <p:sp>
        <p:nvSpPr>
          <p:cNvPr id="3" name="Content Placeholder 2"/>
          <p:cNvSpPr>
            <a:spLocks noGrp="1"/>
          </p:cNvSpPr>
          <p:nvPr>
            <p:ph idx="1"/>
          </p:nvPr>
        </p:nvSpPr>
        <p:spPr>
          <a:xfrm>
            <a:off x="0" y="762000"/>
            <a:ext cx="9448800" cy="6096000"/>
          </a:xfrm>
        </p:spPr>
        <p:txBody>
          <a:bodyPr>
            <a:normAutofit fontScale="92500" lnSpcReduction="20000"/>
          </a:bodyPr>
          <a:lstStyle/>
          <a:p>
            <a:pPr marL="514350" indent="-514350" algn="ctr">
              <a:buNone/>
            </a:pPr>
            <a:r>
              <a:rPr lang="en-US" sz="3000" b="1" dirty="0" smtClean="0">
                <a:solidFill>
                  <a:schemeClr val="bg1"/>
                </a:solidFill>
                <a:latin typeface="Dutch801 Rm BT" pitchFamily="18" charset="0"/>
              </a:rPr>
              <a:t>Send </a:t>
            </a:r>
            <a:r>
              <a:rPr lang="en-US" sz="3000" b="1" dirty="0" smtClean="0">
                <a:solidFill>
                  <a:schemeClr val="bg1"/>
                </a:solidFill>
                <a:latin typeface="Dutch801 Rm BT" pitchFamily="18" charset="0"/>
              </a:rPr>
              <a:t>via </a:t>
            </a:r>
            <a:r>
              <a:rPr lang="en-US" sz="3000" b="1" dirty="0" smtClean="0">
                <a:solidFill>
                  <a:schemeClr val="bg1"/>
                </a:solidFill>
                <a:latin typeface="Dutch801 Rm BT" pitchFamily="18" charset="0"/>
                <a:hlinkClick r:id="rId2"/>
              </a:rPr>
              <a:t>www.westernunion.com</a:t>
            </a:r>
            <a:r>
              <a:rPr lang="en-US" sz="3000" b="1" dirty="0" smtClean="0">
                <a:solidFill>
                  <a:schemeClr val="bg1"/>
                </a:solidFill>
                <a:latin typeface="Dutch801 Rm BT" pitchFamily="18" charset="0"/>
              </a:rPr>
              <a:t> or via </a:t>
            </a:r>
          </a:p>
          <a:p>
            <a:pPr marL="514350" indent="-514350" algn="ctr">
              <a:buNone/>
            </a:pPr>
            <a:r>
              <a:rPr lang="en-US" sz="3000" b="1" dirty="0" smtClean="0">
                <a:solidFill>
                  <a:schemeClr val="bg1"/>
                </a:solidFill>
                <a:latin typeface="Dutch801 Rm BT" pitchFamily="18" charset="0"/>
              </a:rPr>
              <a:t>High Street Western Unions</a:t>
            </a:r>
            <a:r>
              <a:rPr lang="en-US" sz="2800" b="1" dirty="0" smtClean="0">
                <a:solidFill>
                  <a:schemeClr val="bg1"/>
                </a:solidFill>
                <a:latin typeface="Dutch801 Rm BT" pitchFamily="18" charset="0"/>
              </a:rPr>
              <a:t>.</a:t>
            </a:r>
          </a:p>
          <a:p>
            <a:pPr marL="514350" indent="-514350" algn="ctr">
              <a:buNone/>
            </a:pPr>
            <a:endParaRPr lang="en-US" sz="2800" b="1" dirty="0" smtClean="0">
              <a:solidFill>
                <a:schemeClr val="bg1"/>
              </a:solidFill>
              <a:latin typeface="Dutch801 Rm BT" pitchFamily="18" charset="0"/>
            </a:endParaRPr>
          </a:p>
          <a:p>
            <a:pPr marL="514350" indent="-514350">
              <a:buFont typeface="+mj-lt"/>
              <a:buAutoNum type="arabicPeriod"/>
            </a:pPr>
            <a:r>
              <a:rPr lang="en-US" sz="2800" b="1" dirty="0" smtClean="0">
                <a:solidFill>
                  <a:schemeClr val="bg1"/>
                </a:solidFill>
                <a:latin typeface="Dutch801 Rm BT" pitchFamily="18" charset="0"/>
              </a:rPr>
              <a:t>Address to send:</a:t>
            </a:r>
          </a:p>
          <a:p>
            <a:pPr marL="514350" indent="-514350">
              <a:buNone/>
            </a:pPr>
            <a:r>
              <a:rPr lang="en-US" dirty="0" smtClean="0">
                <a:solidFill>
                  <a:schemeClr val="bg1">
                    <a:lumMod val="75000"/>
                    <a:lumOff val="25000"/>
                  </a:schemeClr>
                </a:solidFill>
                <a:latin typeface="Dutch801 Rm BT" pitchFamily="18" charset="0"/>
              </a:rPr>
              <a:t>      </a:t>
            </a:r>
            <a:r>
              <a:rPr lang="en-US" sz="2600" b="1" dirty="0" smtClean="0">
                <a:solidFill>
                  <a:srgbClr val="002060"/>
                </a:solidFill>
                <a:latin typeface="Dutch801 Rm BT" pitchFamily="18" charset="0"/>
              </a:rPr>
              <a:t>Pure Potential at 15 Chellaston Drive, Mandeville, Manchester Jamaica</a:t>
            </a:r>
          </a:p>
          <a:p>
            <a:pPr marL="514350" indent="-514350">
              <a:buNone/>
            </a:pPr>
            <a:r>
              <a:rPr lang="en-US" sz="2800" b="1" dirty="0" smtClean="0">
                <a:solidFill>
                  <a:schemeClr val="bg1"/>
                </a:solidFill>
                <a:latin typeface="Dutch801 Rm BT" pitchFamily="18" charset="0"/>
              </a:rPr>
              <a:t>2.    Email </a:t>
            </a:r>
            <a:r>
              <a:rPr lang="en-US" sz="2800" b="1" dirty="0" smtClean="0">
                <a:solidFill>
                  <a:schemeClr val="bg1"/>
                </a:solidFill>
                <a:latin typeface="Dutch801 Rm BT" pitchFamily="18" charset="0"/>
              </a:rPr>
              <a:t>us </a:t>
            </a:r>
            <a:r>
              <a:rPr lang="en-US" sz="2800" b="1" dirty="0" smtClean="0">
                <a:solidFill>
                  <a:schemeClr val="bg1"/>
                </a:solidFill>
                <a:latin typeface="Dutch801 Rm BT" pitchFamily="18" charset="0"/>
              </a:rPr>
              <a:t>at:</a:t>
            </a:r>
          </a:p>
          <a:p>
            <a:pPr marL="514350" indent="-514350">
              <a:buNone/>
            </a:pPr>
            <a:r>
              <a:rPr lang="en-US" sz="2800" b="1" dirty="0" smtClean="0">
                <a:solidFill>
                  <a:schemeClr val="bg1">
                    <a:lumMod val="75000"/>
                    <a:lumOff val="25000"/>
                  </a:schemeClr>
                </a:solidFill>
                <a:latin typeface="Dutch801 Rm BT" pitchFamily="18" charset="0"/>
              </a:rPr>
              <a:t> </a:t>
            </a:r>
            <a:r>
              <a:rPr lang="en-US" sz="2800" b="1" dirty="0" smtClean="0">
                <a:solidFill>
                  <a:schemeClr val="bg1">
                    <a:lumMod val="75000"/>
                    <a:lumOff val="25000"/>
                  </a:schemeClr>
                </a:solidFill>
                <a:latin typeface="Dutch801 Rm BT" pitchFamily="18" charset="0"/>
              </a:rPr>
              <a:t>    </a:t>
            </a:r>
            <a:r>
              <a:rPr lang="en-US" sz="2800" b="1" dirty="0" smtClean="0">
                <a:solidFill>
                  <a:schemeClr val="bg1">
                    <a:lumMod val="75000"/>
                    <a:lumOff val="25000"/>
                  </a:schemeClr>
                </a:solidFill>
                <a:latin typeface="Dutch801 Rm BT" pitchFamily="18" charset="0"/>
              </a:rPr>
              <a:t> </a:t>
            </a:r>
            <a:r>
              <a:rPr lang="en-US" sz="2800" b="1" dirty="0" smtClean="0">
                <a:solidFill>
                  <a:schemeClr val="bg1">
                    <a:lumMod val="75000"/>
                    <a:lumOff val="25000"/>
                  </a:schemeClr>
                </a:solidFill>
                <a:latin typeface="Dutch801 Rm BT" pitchFamily="18" charset="0"/>
                <a:hlinkClick r:id="rId3"/>
              </a:rPr>
              <a:t>purepotential@live.com</a:t>
            </a:r>
            <a:r>
              <a:rPr lang="en-US" sz="2800" b="1" dirty="0" smtClean="0">
                <a:solidFill>
                  <a:schemeClr val="bg1">
                    <a:lumMod val="75000"/>
                    <a:lumOff val="25000"/>
                  </a:schemeClr>
                </a:solidFill>
                <a:latin typeface="Dutch801 Rm BT" pitchFamily="18" charset="0"/>
              </a:rPr>
              <a:t> </a:t>
            </a:r>
          </a:p>
          <a:p>
            <a:pPr marL="514350" indent="-514350">
              <a:buNone/>
            </a:pPr>
            <a:endParaRPr lang="en-US" sz="2800" b="1" dirty="0" smtClean="0">
              <a:solidFill>
                <a:schemeClr val="bg1"/>
              </a:solidFill>
              <a:latin typeface="Dutch801 Rm BT" pitchFamily="18" charset="0"/>
            </a:endParaRPr>
          </a:p>
          <a:p>
            <a:pPr marL="514350" indent="-514350">
              <a:buNone/>
            </a:pPr>
            <a:r>
              <a:rPr lang="en-US" sz="2800" b="1" dirty="0" smtClean="0">
                <a:solidFill>
                  <a:schemeClr val="bg1"/>
                </a:solidFill>
                <a:latin typeface="Dutch801 Rm BT" pitchFamily="18" charset="0"/>
              </a:rPr>
              <a:t> 3.   C</a:t>
            </a:r>
            <a:r>
              <a:rPr lang="en-US" sz="2800" b="1" dirty="0" smtClean="0">
                <a:solidFill>
                  <a:schemeClr val="bg1"/>
                </a:solidFill>
                <a:latin typeface="Dutch801 Rm BT" pitchFamily="18" charset="0"/>
              </a:rPr>
              <a:t>all us at:</a:t>
            </a:r>
          </a:p>
          <a:p>
            <a:pPr marL="514350" indent="-514350">
              <a:buNone/>
            </a:pPr>
            <a:r>
              <a:rPr lang="en-US" sz="2800" b="1" dirty="0" smtClean="0">
                <a:solidFill>
                  <a:schemeClr val="bg1"/>
                </a:solidFill>
                <a:latin typeface="Dutch801 Rm BT" pitchFamily="18" charset="0"/>
              </a:rPr>
              <a:t> </a:t>
            </a:r>
            <a:r>
              <a:rPr lang="en-US" sz="2800" b="1" dirty="0" smtClean="0">
                <a:solidFill>
                  <a:schemeClr val="bg1"/>
                </a:solidFill>
                <a:latin typeface="Dutch801 Rm BT" pitchFamily="18" charset="0"/>
              </a:rPr>
              <a:t>      </a:t>
            </a:r>
            <a:r>
              <a:rPr lang="en-US" sz="2800" b="1" dirty="0" smtClean="0">
                <a:solidFill>
                  <a:srgbClr val="002060"/>
                </a:solidFill>
                <a:latin typeface="Dutch801 Rm BT" pitchFamily="18" charset="0"/>
              </a:rPr>
              <a:t>876-476-1724 </a:t>
            </a:r>
            <a:endParaRPr lang="en-US" sz="2800" b="1" dirty="0" smtClean="0">
              <a:solidFill>
                <a:srgbClr val="002060"/>
              </a:solidFill>
              <a:latin typeface="Dutch801 Rm BT" pitchFamily="18" charset="0"/>
            </a:endParaRPr>
          </a:p>
          <a:p>
            <a:pPr marL="514350" indent="-514350">
              <a:buNone/>
            </a:pPr>
            <a:endParaRPr lang="en-US" sz="2800" b="1" dirty="0" smtClean="0">
              <a:solidFill>
                <a:schemeClr val="bg1"/>
              </a:solidFill>
              <a:latin typeface="Dutch801 Rm BT" pitchFamily="18" charset="0"/>
            </a:endParaRPr>
          </a:p>
          <a:p>
            <a:pPr marL="514350" indent="-514350">
              <a:buNone/>
            </a:pPr>
            <a:r>
              <a:rPr lang="en-US" sz="2800" b="1" dirty="0" smtClean="0">
                <a:solidFill>
                  <a:schemeClr val="bg1"/>
                </a:solidFill>
                <a:latin typeface="Dutch801 Rm BT" pitchFamily="18" charset="0"/>
              </a:rPr>
              <a:t>4.    Inform </a:t>
            </a:r>
            <a:r>
              <a:rPr lang="en-US" sz="2800" b="1" dirty="0" smtClean="0">
                <a:solidFill>
                  <a:schemeClr val="bg1"/>
                </a:solidFill>
                <a:latin typeface="Dutch801 Rm BT" pitchFamily="18" charset="0"/>
              </a:rPr>
              <a:t>us </a:t>
            </a:r>
            <a:r>
              <a:rPr lang="en-US" sz="2800" b="1" dirty="0" smtClean="0">
                <a:solidFill>
                  <a:schemeClr val="bg1"/>
                </a:solidFill>
                <a:latin typeface="Dutch801 Rm BT" pitchFamily="18" charset="0"/>
              </a:rPr>
              <a:t>of:</a:t>
            </a:r>
          </a:p>
          <a:p>
            <a:pPr marL="514350" indent="-514350">
              <a:buNone/>
            </a:pPr>
            <a:r>
              <a:rPr lang="en-US" sz="2800" b="1" dirty="0" smtClean="0">
                <a:solidFill>
                  <a:srgbClr val="002060"/>
                </a:solidFill>
                <a:latin typeface="Dutch801 Rm BT" pitchFamily="18" charset="0"/>
              </a:rPr>
              <a:t>       Y</a:t>
            </a:r>
            <a:r>
              <a:rPr lang="en-US" sz="2800" b="1" dirty="0" smtClean="0">
                <a:solidFill>
                  <a:srgbClr val="002060"/>
                </a:solidFill>
                <a:latin typeface="Dutch801 Rm BT" pitchFamily="18" charset="0"/>
              </a:rPr>
              <a:t>our </a:t>
            </a:r>
            <a:r>
              <a:rPr lang="en-US" sz="2800" b="1" dirty="0" smtClean="0">
                <a:solidFill>
                  <a:srgbClr val="002060"/>
                </a:solidFill>
                <a:latin typeface="Dutch801 Rm BT" pitchFamily="18" charset="0"/>
              </a:rPr>
              <a:t>n</a:t>
            </a:r>
            <a:r>
              <a:rPr lang="en-US" sz="2800" b="1" dirty="0" smtClean="0">
                <a:solidFill>
                  <a:srgbClr val="002060"/>
                </a:solidFill>
                <a:latin typeface="Dutch801 Rm BT" pitchFamily="18" charset="0"/>
              </a:rPr>
              <a:t>ame, </a:t>
            </a:r>
            <a:r>
              <a:rPr lang="en-US" sz="2800" b="1" dirty="0" smtClean="0">
                <a:solidFill>
                  <a:srgbClr val="002060"/>
                </a:solidFill>
                <a:latin typeface="Dutch801 Rm BT" pitchFamily="18" charset="0"/>
              </a:rPr>
              <a:t>a</a:t>
            </a:r>
            <a:r>
              <a:rPr lang="en-US" sz="2800" b="1" dirty="0" smtClean="0">
                <a:solidFill>
                  <a:srgbClr val="002060"/>
                </a:solidFill>
                <a:latin typeface="Dutch801 Rm BT" pitchFamily="18" charset="0"/>
              </a:rPr>
              <a:t>ddress, </a:t>
            </a:r>
            <a:r>
              <a:rPr lang="en-US" sz="2800" b="1" dirty="0" smtClean="0">
                <a:solidFill>
                  <a:srgbClr val="002060"/>
                </a:solidFill>
                <a:latin typeface="Dutch801 Rm BT" pitchFamily="18" charset="0"/>
              </a:rPr>
              <a:t>t</a:t>
            </a:r>
            <a:r>
              <a:rPr lang="en-US" sz="2800" b="1" dirty="0" smtClean="0">
                <a:solidFill>
                  <a:srgbClr val="002060"/>
                </a:solidFill>
                <a:latin typeface="Dutch801 Rm BT" pitchFamily="18" charset="0"/>
              </a:rPr>
              <a:t>elephone </a:t>
            </a:r>
            <a:r>
              <a:rPr lang="en-US" sz="2800" b="1" dirty="0" smtClean="0">
                <a:solidFill>
                  <a:srgbClr val="002060"/>
                </a:solidFill>
                <a:latin typeface="Dutch801 Rm BT" pitchFamily="18" charset="0"/>
              </a:rPr>
              <a:t>n</a:t>
            </a:r>
            <a:r>
              <a:rPr lang="en-US" sz="2800" b="1" dirty="0" smtClean="0">
                <a:solidFill>
                  <a:srgbClr val="002060"/>
                </a:solidFill>
                <a:latin typeface="Dutch801 Rm BT" pitchFamily="18" charset="0"/>
              </a:rPr>
              <a:t>umber </a:t>
            </a:r>
            <a:r>
              <a:rPr lang="en-US" sz="2800" b="1" dirty="0" smtClean="0">
                <a:solidFill>
                  <a:srgbClr val="002060"/>
                </a:solidFill>
                <a:latin typeface="Dutch801 Rm BT" pitchFamily="18" charset="0"/>
              </a:rPr>
              <a:t>&amp; </a:t>
            </a:r>
            <a:r>
              <a:rPr lang="en-US" sz="2800" b="1" dirty="0" smtClean="0">
                <a:solidFill>
                  <a:srgbClr val="002060"/>
                </a:solidFill>
                <a:latin typeface="Dutch801 Rm BT" pitchFamily="18" charset="0"/>
              </a:rPr>
              <a:t>t</a:t>
            </a:r>
            <a:r>
              <a:rPr lang="en-US" sz="2800" b="1" dirty="0" smtClean="0">
                <a:solidFill>
                  <a:srgbClr val="002060"/>
                </a:solidFill>
                <a:latin typeface="Dutch801 Rm BT" pitchFamily="18" charset="0"/>
              </a:rPr>
              <a:t>racking number</a:t>
            </a:r>
            <a:r>
              <a:rPr lang="en-US" sz="2800" b="1" dirty="0" smtClean="0">
                <a:solidFill>
                  <a:srgbClr val="002060"/>
                </a:solidFill>
                <a:latin typeface="Dutch801 Rm BT" pitchFamily="18" charset="0"/>
              </a:rPr>
              <a:t>.</a:t>
            </a:r>
          </a:p>
          <a:p>
            <a:pPr marL="514350" indent="-514350">
              <a:buNone/>
            </a:pPr>
            <a:r>
              <a:rPr lang="en-US" sz="2800" b="1" dirty="0" smtClean="0">
                <a:solidFill>
                  <a:schemeClr val="bg1"/>
                </a:solidFill>
                <a:latin typeface="Dutch801 Rm BT" pitchFamily="18" charset="0"/>
              </a:rPr>
              <a:t> </a:t>
            </a:r>
            <a:endParaRPr lang="en-US" sz="2800" b="1" dirty="0">
              <a:solidFill>
                <a:schemeClr val="bg1"/>
              </a:solidFill>
              <a:latin typeface="Dutch801 Rm BT" pitchFamily="18" charset="0"/>
            </a:endParaRPr>
          </a:p>
        </p:txBody>
      </p:sp>
    </p:spTree>
  </p:cSld>
  <p:clrMapOvr>
    <a:masterClrMapping/>
  </p:clrMapOvr>
  <p:transition advClick="0" advTm="29813">
    <p:plus/>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r>
              <a:rPr lang="en-US" dirty="0" smtClean="0">
                <a:latin typeface="Eras Demi ITC" pitchFamily="34" charset="0"/>
              </a:rPr>
              <a:t>The Sponsorship Process</a:t>
            </a:r>
            <a:endParaRPr lang="en-US" dirty="0">
              <a:latin typeface="Eras Demi ITC" pitchFamily="34" charset="0"/>
            </a:endParaRPr>
          </a:p>
        </p:txBody>
      </p:sp>
      <p:sp>
        <p:nvSpPr>
          <p:cNvPr id="3" name="Content Placeholder 2"/>
          <p:cNvSpPr>
            <a:spLocks noGrp="1"/>
          </p:cNvSpPr>
          <p:nvPr>
            <p:ph idx="1"/>
          </p:nvPr>
        </p:nvSpPr>
        <p:spPr>
          <a:xfrm>
            <a:off x="0" y="1143000"/>
            <a:ext cx="9144000" cy="5715000"/>
          </a:xfrm>
        </p:spPr>
        <p:txBody>
          <a:bodyPr>
            <a:noAutofit/>
          </a:bodyPr>
          <a:lstStyle/>
          <a:p>
            <a:pPr algn="ctr">
              <a:buNone/>
            </a:pPr>
            <a:r>
              <a:rPr lang="en-US" sz="4400" b="1" dirty="0" smtClean="0">
                <a:solidFill>
                  <a:srgbClr val="FFFF00"/>
                </a:solidFill>
                <a:latin typeface="Dutch801 Rm BT" pitchFamily="18" charset="0"/>
              </a:rPr>
              <a:t>Once your sponsorship has been </a:t>
            </a:r>
            <a:r>
              <a:rPr lang="en-US" sz="4400" b="1" dirty="0" smtClean="0">
                <a:solidFill>
                  <a:srgbClr val="FFFF00"/>
                </a:solidFill>
                <a:latin typeface="Dutch801 Rm BT" pitchFamily="18" charset="0"/>
              </a:rPr>
              <a:t>received</a:t>
            </a:r>
          </a:p>
          <a:p>
            <a:pPr algn="ctr">
              <a:buNone/>
            </a:pPr>
            <a:r>
              <a:rPr lang="en-US" sz="4400" b="1" dirty="0" smtClean="0">
                <a:solidFill>
                  <a:srgbClr val="FFFF00"/>
                </a:solidFill>
                <a:latin typeface="Dutch801 Rm BT" pitchFamily="18" charset="0"/>
              </a:rPr>
              <a:t>You will be informed</a:t>
            </a:r>
            <a:endParaRPr lang="en-US" sz="4400" b="1" dirty="0" smtClean="0">
              <a:solidFill>
                <a:srgbClr val="FFFF00"/>
              </a:solidFill>
              <a:latin typeface="Dutch801 Rm BT" pitchFamily="18" charset="0"/>
            </a:endParaRPr>
          </a:p>
          <a:p>
            <a:pPr algn="ctr">
              <a:buNone/>
            </a:pPr>
            <a:r>
              <a:rPr lang="en-US" sz="4400" b="1" dirty="0" smtClean="0">
                <a:solidFill>
                  <a:srgbClr val="FFFF00"/>
                </a:solidFill>
                <a:latin typeface="Dutch801 Rm BT" pitchFamily="18" charset="0"/>
              </a:rPr>
              <a:t>The Therapy Process </a:t>
            </a:r>
            <a:r>
              <a:rPr lang="en-US" sz="4400" b="1" dirty="0" smtClean="0">
                <a:solidFill>
                  <a:srgbClr val="FFFF00"/>
                </a:solidFill>
                <a:latin typeface="Dutch801 Rm BT" pitchFamily="18" charset="0"/>
              </a:rPr>
              <a:t>Begins </a:t>
            </a:r>
            <a:r>
              <a:rPr lang="en-US" sz="4400" b="1" dirty="0" smtClean="0">
                <a:solidFill>
                  <a:srgbClr val="FFFF00"/>
                </a:solidFill>
                <a:latin typeface="Dutch801 Rm BT" pitchFamily="18" charset="0"/>
              </a:rPr>
              <a:t>Immediately!</a:t>
            </a:r>
          </a:p>
          <a:p>
            <a:pPr algn="ctr">
              <a:buNone/>
            </a:pPr>
            <a:r>
              <a:rPr lang="en-US" sz="4400" b="1" dirty="0" smtClean="0">
                <a:solidFill>
                  <a:srgbClr val="FFFF00"/>
                </a:solidFill>
                <a:latin typeface="Dutch801 Rm BT" pitchFamily="18" charset="0"/>
              </a:rPr>
              <a:t>Our </a:t>
            </a:r>
            <a:r>
              <a:rPr lang="en-US" sz="4400" b="1" dirty="0" smtClean="0">
                <a:solidFill>
                  <a:srgbClr val="FFFF00"/>
                </a:solidFill>
                <a:latin typeface="Dutch801 Rm BT" pitchFamily="18" charset="0"/>
              </a:rPr>
              <a:t>clients are ready to accept your support to </a:t>
            </a:r>
            <a:r>
              <a:rPr lang="en-US" sz="4400" b="1" dirty="0" smtClean="0">
                <a:solidFill>
                  <a:srgbClr val="FFFF00"/>
                </a:solidFill>
                <a:latin typeface="Dutch801 Rm BT" pitchFamily="18" charset="0"/>
              </a:rPr>
              <a:t>heal!  </a:t>
            </a:r>
            <a:endParaRPr lang="en-US" sz="4400" b="1" dirty="0" smtClean="0">
              <a:solidFill>
                <a:srgbClr val="FFFF00"/>
              </a:solidFill>
              <a:latin typeface="Dutch801 Rm BT" pitchFamily="18" charset="0"/>
            </a:endParaRPr>
          </a:p>
          <a:p>
            <a:endParaRPr lang="en-US" sz="2400" dirty="0"/>
          </a:p>
        </p:txBody>
      </p:sp>
    </p:spTree>
  </p:cSld>
  <p:clrMapOvr>
    <a:masterClrMapping/>
  </p:clrMapOvr>
  <p:transition advClick="0" advTm="10234">
    <p:plus/>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2590800"/>
          </a:xfrm>
        </p:spPr>
        <p:txBody>
          <a:bodyPr>
            <a:noAutofit/>
          </a:bodyPr>
          <a:lstStyle/>
          <a:p>
            <a:pPr algn="ctr">
              <a:buNone/>
            </a:pPr>
            <a:r>
              <a:rPr lang="en-US" sz="3600" b="1" dirty="0" smtClean="0">
                <a:latin typeface="Eras Demi ITC" pitchFamily="34" charset="0"/>
              </a:rPr>
              <a:t> </a:t>
            </a:r>
            <a:r>
              <a:rPr lang="en-US" sz="3600" dirty="0" smtClean="0">
                <a:latin typeface="Eras Demi ITC" pitchFamily="34" charset="0"/>
              </a:rPr>
              <a:t>REMEMBER:</a:t>
            </a:r>
          </a:p>
          <a:p>
            <a:pPr algn="ctr">
              <a:buNone/>
            </a:pPr>
            <a:r>
              <a:rPr lang="en-US" sz="3600" dirty="0" smtClean="0">
                <a:latin typeface="Eras Demi ITC" pitchFamily="34" charset="0"/>
              </a:rPr>
              <a:t>    You will be helping </a:t>
            </a:r>
            <a:r>
              <a:rPr lang="en-US" sz="3600" dirty="0">
                <a:latin typeface="Eras Demi ITC" pitchFamily="34" charset="0"/>
              </a:rPr>
              <a:t>us stop </a:t>
            </a:r>
            <a:r>
              <a:rPr lang="en-US" sz="3600" dirty="0" smtClean="0">
                <a:latin typeface="Eras Demi ITC" pitchFamily="34" charset="0"/>
              </a:rPr>
              <a:t>the process of </a:t>
            </a:r>
            <a:r>
              <a:rPr lang="en-US" sz="3600" dirty="0">
                <a:latin typeface="Eras Demi ITC" pitchFamily="34" charset="0"/>
              </a:rPr>
              <a:t>hurting</a:t>
            </a:r>
            <a:r>
              <a:rPr lang="en-US" sz="3600" dirty="0" smtClean="0">
                <a:latin typeface="Eras Demi ITC" pitchFamily="34" charset="0"/>
              </a:rPr>
              <a:t>!</a:t>
            </a:r>
          </a:p>
          <a:p>
            <a:pPr algn="ctr">
              <a:buNone/>
            </a:pPr>
            <a:endParaRPr lang="en-US" sz="3600" dirty="0" smtClean="0">
              <a:latin typeface="Eras Light ITC" pitchFamily="34" charset="0"/>
            </a:endParaRPr>
          </a:p>
          <a:p>
            <a:pPr algn="ctr">
              <a:buNone/>
            </a:pPr>
            <a:r>
              <a:rPr lang="en-US" sz="3600" b="1" dirty="0" smtClean="0">
                <a:latin typeface="Eras Light ITC" pitchFamily="34" charset="0"/>
              </a:rPr>
              <a:t>Contact Us @ </a:t>
            </a:r>
            <a:r>
              <a:rPr lang="en-US" sz="3600" b="1" dirty="0" smtClean="0">
                <a:latin typeface="Eras Light ITC" pitchFamily="34" charset="0"/>
                <a:hlinkClick r:id="rId2"/>
              </a:rPr>
              <a:t>purepotential@live.com</a:t>
            </a:r>
            <a:r>
              <a:rPr lang="en-US" sz="3600" b="1" dirty="0" smtClean="0">
                <a:latin typeface="Eras Light ITC" pitchFamily="34" charset="0"/>
              </a:rPr>
              <a:t> or 876-476-1724</a:t>
            </a:r>
          </a:p>
          <a:p>
            <a:pPr algn="ctr">
              <a:buNone/>
            </a:pPr>
            <a:r>
              <a:rPr lang="en-US" sz="3600" b="1" dirty="0" smtClean="0">
                <a:latin typeface="Eras Light ITC" pitchFamily="34" charset="0"/>
              </a:rPr>
              <a:t>   876-625-8505</a:t>
            </a:r>
          </a:p>
          <a:p>
            <a:pPr algn="ctr">
              <a:buNone/>
            </a:pPr>
            <a:r>
              <a:rPr lang="en-US" sz="3600" b="1" dirty="0" smtClean="0">
                <a:latin typeface="Eras Light ITC" pitchFamily="34" charset="0"/>
              </a:rPr>
              <a:t>                       Thank you so much for your precious  time.</a:t>
            </a:r>
          </a:p>
          <a:p>
            <a:pPr algn="ctr">
              <a:buNone/>
            </a:pPr>
            <a:endParaRPr lang="en-US" sz="3600" dirty="0" smtClean="0"/>
          </a:p>
          <a:p>
            <a:pPr algn="ctr">
              <a:buNone/>
            </a:pPr>
            <a:endParaRPr lang="en-US" sz="3600" dirty="0" smtClean="0"/>
          </a:p>
          <a:p>
            <a:pPr algn="ctr">
              <a:buNone/>
            </a:pPr>
            <a:endParaRPr lang="en-US" sz="3600" dirty="0" smtClean="0"/>
          </a:p>
          <a:p>
            <a:pPr algn="ctr">
              <a:buNone/>
            </a:pPr>
            <a:r>
              <a:rPr lang="en-US" sz="3600" dirty="0" smtClean="0"/>
              <a:t>  </a:t>
            </a:r>
            <a:endParaRPr lang="en-US" sz="3600" dirty="0"/>
          </a:p>
        </p:txBody>
      </p:sp>
    </p:spTree>
  </p:cSld>
  <p:clrMapOvr>
    <a:masterClrMapping/>
  </p:clrMapOvr>
  <p:transition advClick="0" advTm="0">
    <p:plus/>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54162"/>
          </a:xfrm>
        </p:spPr>
        <p:txBody>
          <a:bodyPr>
            <a:noAutofit/>
          </a:bodyPr>
          <a:lstStyle/>
          <a:p>
            <a:r>
              <a:rPr lang="en-US" sz="4800" b="1" dirty="0" smtClean="0"/>
              <a:t/>
            </a:r>
            <a:br>
              <a:rPr lang="en-US" sz="4800" b="1" dirty="0" smtClean="0"/>
            </a:br>
            <a:r>
              <a:rPr lang="en-US" sz="4800" b="1" dirty="0" smtClean="0"/>
              <a:t/>
            </a:r>
            <a:br>
              <a:rPr lang="en-US" sz="4800" b="1" dirty="0" smtClean="0"/>
            </a:br>
            <a:endParaRPr lang="en-US" sz="4800" b="1" dirty="0"/>
          </a:p>
        </p:txBody>
      </p:sp>
      <p:sp>
        <p:nvSpPr>
          <p:cNvPr id="3" name="Content Placeholder 2"/>
          <p:cNvSpPr>
            <a:spLocks noGrp="1"/>
          </p:cNvSpPr>
          <p:nvPr>
            <p:ph idx="1"/>
          </p:nvPr>
        </p:nvSpPr>
        <p:spPr>
          <a:xfrm>
            <a:off x="457200" y="1143000"/>
            <a:ext cx="8077200" cy="4267200"/>
          </a:xfrm>
        </p:spPr>
        <p:txBody>
          <a:bodyPr>
            <a:normAutofit/>
          </a:bodyPr>
          <a:lstStyle/>
          <a:p>
            <a:pPr algn="ctr">
              <a:buNone/>
            </a:pPr>
            <a:endParaRPr lang="en-US" sz="4300" b="1" dirty="0" smtClean="0">
              <a:latin typeface="Eras Demi ITC" pitchFamily="34" charset="0"/>
            </a:endParaRPr>
          </a:p>
          <a:p>
            <a:pPr algn="ctr">
              <a:buNone/>
            </a:pPr>
            <a:r>
              <a:rPr lang="en-US" sz="4300" b="1" dirty="0" smtClean="0">
                <a:latin typeface="Eras Demi ITC" pitchFamily="34" charset="0"/>
              </a:rPr>
              <a:t>Act by making therapy for a person recovering from childhood sexual abuse in Jamaica possible</a:t>
            </a:r>
          </a:p>
          <a:p>
            <a:pPr algn="just"/>
            <a:endParaRPr lang="en-US" b="1" dirty="0" smtClean="0"/>
          </a:p>
        </p:txBody>
      </p:sp>
    </p:spTree>
    <p:custDataLst>
      <p:tags r:id="rId1"/>
    </p:custDataLst>
  </p:cSld>
  <p:clrMapOvr>
    <a:masterClrMapping/>
  </p:clrMapOvr>
  <p:transition advClick="0" advTm="10875">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4" presetClass="path" presetSubtype="0" accel="50000" decel="50000" fill="hold" grpId="0" nodeType="clickEffect">
                                  <p:stCondLst>
                                    <p:cond delay="0"/>
                                  </p:stCondLst>
                                  <p:childTnLst>
                                    <p:animMotion origin="layout" path="M 0 0  L 0 -0.33333  E" pathEditMode="relative" ptsTypes="">
                                      <p:cBhvr>
                                        <p:cTn id="6" dur="2000" fill="hold"/>
                                        <p:tgtEl>
                                          <p:spTgt spid="3">
                                            <p:txEl>
                                              <p:pRg st="1" end="1"/>
                                            </p:txEl>
                                          </p:spTgt>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6" presetClass="emph" presetSubtype="0" fill="hold" grpId="1" nodeType="clickEffect">
                                  <p:stCondLst>
                                    <p:cond delay="0"/>
                                  </p:stCondLst>
                                  <p:childTnLst>
                                    <p:animScale>
                                      <p:cBhvr>
                                        <p:cTn id="10" dur="2000" fill="hold"/>
                                        <p:tgtEl>
                                          <p:spTgt spid="3">
                                            <p:txEl>
                                              <p:pRg st="1" end="1"/>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black_woman_sad2010-med.jpg"/>
          <p:cNvPicPr>
            <a:picLocks noChangeAspect="1"/>
          </p:cNvPicPr>
          <p:nvPr/>
        </p:nvPicPr>
        <p:blipFill>
          <a:blip r:embed="rId3" cstate="print"/>
          <a:stretch>
            <a:fillRect/>
          </a:stretch>
        </p:blipFill>
        <p:spPr>
          <a:xfrm>
            <a:off x="0" y="0"/>
            <a:ext cx="9144000" cy="8657940"/>
          </a:xfrm>
          <a:prstGeom prst="rect">
            <a:avLst/>
          </a:prstGeom>
        </p:spPr>
      </p:pic>
      <p:sp>
        <p:nvSpPr>
          <p:cNvPr id="4" name="Rectangle 3"/>
          <p:cNvSpPr/>
          <p:nvPr/>
        </p:nvSpPr>
        <p:spPr>
          <a:xfrm>
            <a:off x="838200" y="609600"/>
            <a:ext cx="7772400" cy="3046988"/>
          </a:xfrm>
          <a:prstGeom prst="rect">
            <a:avLst/>
          </a:prstGeom>
        </p:spPr>
        <p:txBody>
          <a:bodyPr wrap="square">
            <a:spAutoFit/>
          </a:bodyPr>
          <a:lstStyle/>
          <a:p>
            <a:pPr algn="just"/>
            <a:r>
              <a:rPr lang="en-US" sz="3200" b="1" dirty="0" smtClean="0">
                <a:latin typeface="Eras Light ITC" pitchFamily="34" charset="0"/>
              </a:rPr>
              <a:t>Sexually Abused or Sexually Exploited individuals walk through our doors everyday. They want to engage in recovery therapy but have no means to pay not even for the bus fare to return home.</a:t>
            </a:r>
          </a:p>
          <a:p>
            <a:pPr algn="just"/>
            <a:endParaRPr lang="en-US" sz="3200" b="1" dirty="0" smtClean="0">
              <a:latin typeface="Eras Light ITC" pitchFamily="34" charset="0"/>
            </a:endParaRPr>
          </a:p>
        </p:txBody>
      </p:sp>
    </p:spTree>
    <p:custDataLst>
      <p:tags r:id="rId1"/>
    </p:custDataLst>
  </p:cSld>
  <p:clrMapOvr>
    <a:masterClrMapping/>
  </p:clrMapOvr>
  <p:transition advClick="0" advTm="11250">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marie\My Documents\Downloads\Black Boys in Circle.jpg"/>
          <p:cNvPicPr>
            <a:picLocks noChangeAspect="1" noChangeArrowheads="1"/>
          </p:cNvPicPr>
          <p:nvPr/>
        </p:nvPicPr>
        <p:blipFill>
          <a:blip r:embed="rId3" cstate="print"/>
          <a:srcRect/>
          <a:stretch>
            <a:fillRect/>
          </a:stretch>
        </p:blipFill>
        <p:spPr bwMode="auto">
          <a:xfrm>
            <a:off x="-1" y="0"/>
            <a:ext cx="9243391" cy="6858000"/>
          </a:xfrm>
          <a:prstGeom prst="rect">
            <a:avLst/>
          </a:prstGeom>
          <a:ln>
            <a:noFill/>
          </a:ln>
          <a:effectLst>
            <a:outerShdw blurRad="292100" dist="139700" dir="2700000" algn="tl" rotWithShape="0">
              <a:srgbClr val="333333">
                <a:alpha val="65000"/>
              </a:srgbClr>
            </a:outerShdw>
          </a:effectLst>
        </p:spPr>
      </p:pic>
      <p:sp>
        <p:nvSpPr>
          <p:cNvPr id="5" name="Title 4"/>
          <p:cNvSpPr>
            <a:spLocks noGrp="1"/>
          </p:cNvSpPr>
          <p:nvPr>
            <p:ph type="ctrTitle"/>
          </p:nvPr>
        </p:nvSpPr>
        <p:spPr>
          <a:xfrm>
            <a:off x="1143000" y="2286000"/>
            <a:ext cx="6781800" cy="1470025"/>
          </a:xfrm>
        </p:spPr>
        <p:txBody>
          <a:bodyPr>
            <a:noAutofit/>
          </a:bodyPr>
          <a:lstStyle/>
          <a:p>
            <a:r>
              <a:rPr lang="en-US" sz="7200" dirty="0" smtClean="0">
                <a:latin typeface="Eras Demi ITC" pitchFamily="34" charset="0"/>
              </a:rPr>
              <a:t>Can We Help  This Situation Together?</a:t>
            </a:r>
            <a:endParaRPr lang="en-US" sz="7200" dirty="0">
              <a:latin typeface="Eras Demi ITC" pitchFamily="34" charset="0"/>
            </a:endParaRPr>
          </a:p>
        </p:txBody>
      </p:sp>
    </p:spTree>
    <p:custDataLst>
      <p:tags r:id="rId1"/>
    </p:custDataLst>
  </p:cSld>
  <p:clrMapOvr>
    <a:masterClrMapping/>
  </p:clrMapOvr>
  <p:transition advClick="0" advTm="5718">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grpId="0" nodeType="clickEffect">
                                  <p:stCondLst>
                                    <p:cond delay="0"/>
                                  </p:stCondLst>
                                  <p:iterate type="lt">
                                    <p:tmPct val="4000"/>
                                  </p:iterate>
                                  <p:childTnLst>
                                    <p:set>
                                      <p:cBhvr override="childStyle">
                                        <p:cTn id="6" dur="500" fill="hold"/>
                                        <p:tgtEl>
                                          <p:spTgt spid="5"/>
                                        </p:tgtEl>
                                        <p:attrNameLst>
                                          <p:attrName>style.color</p:attrName>
                                        </p:attrNameLst>
                                      </p:cBhvr>
                                      <p:to>
                                        <p:clrVal>
                                          <a:schemeClr val="hlink"/>
                                        </p:clrVal>
                                      </p:to>
                                    </p:set>
                                    <p:set>
                                      <p:cBhvr>
                                        <p:cTn id="7" dur="500" fill="hold"/>
                                        <p:tgtEl>
                                          <p:spTgt spid="5"/>
                                        </p:tgtEl>
                                        <p:attrNameLst>
                                          <p:attrName>fillcolor</p:attrName>
                                        </p:attrNameLst>
                                      </p:cBhvr>
                                      <p:to>
                                        <p:clrVal>
                                          <a:schemeClr val="hlink"/>
                                        </p:clrVal>
                                      </p:to>
                                    </p:set>
                                    <p:set>
                                      <p:cBhvr>
                                        <p:cTn id="8" dur="500" fill="hold"/>
                                        <p:tgtEl>
                                          <p:spTgt spid="5"/>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295400"/>
          </a:xfrm>
        </p:spPr>
        <p:txBody>
          <a:bodyPr>
            <a:normAutofit fontScale="90000"/>
          </a:bodyPr>
          <a:lstStyle/>
          <a:p>
            <a:r>
              <a:rPr lang="en-US" sz="4800" b="1" dirty="0" smtClean="0">
                <a:latin typeface="Eras Demi ITC" pitchFamily="34" charset="0"/>
              </a:rPr>
              <a:t>Examining The Proble</a:t>
            </a:r>
            <a:r>
              <a:rPr lang="en-US" sz="4800" b="1" dirty="0" smtClean="0"/>
              <a:t>m</a:t>
            </a:r>
            <a:br>
              <a:rPr lang="en-US" sz="4800" b="1" dirty="0" smtClean="0"/>
            </a:br>
            <a:endParaRPr lang="en-US" sz="4800" b="1" dirty="0"/>
          </a:p>
        </p:txBody>
      </p:sp>
      <p:pic>
        <p:nvPicPr>
          <p:cNvPr id="2053" name="Picture 5" descr="C:\Documents and Settings\marie\My Documents\Downloads\grief2.jpg"/>
          <p:cNvPicPr>
            <a:picLocks noChangeAspect="1" noChangeArrowheads="1"/>
          </p:cNvPicPr>
          <p:nvPr/>
        </p:nvPicPr>
        <p:blipFill>
          <a:blip r:embed="rId3" cstate="print">
            <a:duotone>
              <a:schemeClr val="bg2">
                <a:shade val="45000"/>
                <a:satMod val="135000"/>
              </a:schemeClr>
              <a:prstClr val="white"/>
            </a:duotone>
          </a:blip>
          <a:srcRect/>
          <a:stretch>
            <a:fillRect/>
          </a:stretch>
        </p:blipFill>
        <p:spPr bwMode="auto">
          <a:xfrm>
            <a:off x="0" y="1371600"/>
            <a:ext cx="9144000" cy="5228844"/>
          </a:xfrm>
          <a:prstGeom prst="rect">
            <a:avLst/>
          </a:prstGeom>
          <a:ln>
            <a:noFill/>
          </a:ln>
          <a:effectLst>
            <a:softEdge rad="112500"/>
          </a:effectLst>
        </p:spPr>
      </p:pic>
      <p:sp>
        <p:nvSpPr>
          <p:cNvPr id="6" name="Rectangle 5"/>
          <p:cNvSpPr/>
          <p:nvPr/>
        </p:nvSpPr>
        <p:spPr>
          <a:xfrm>
            <a:off x="762000" y="1524000"/>
            <a:ext cx="7239000" cy="6186309"/>
          </a:xfrm>
          <a:prstGeom prst="rect">
            <a:avLst/>
          </a:prstGeom>
        </p:spPr>
        <p:txBody>
          <a:bodyPr wrap="square">
            <a:spAutoFit/>
          </a:bodyPr>
          <a:lstStyle/>
          <a:p>
            <a:endParaRPr lang="en-US" b="1" dirty="0" smtClean="0">
              <a:solidFill>
                <a:srgbClr val="00B050"/>
              </a:solidFill>
              <a:latin typeface="Eras Light ITC" pitchFamily="34" charset="0"/>
            </a:endParaRPr>
          </a:p>
          <a:p>
            <a:r>
              <a:rPr lang="en-US" sz="2800" b="1" dirty="0" smtClean="0">
                <a:solidFill>
                  <a:schemeClr val="accent1">
                    <a:lumMod val="50000"/>
                  </a:schemeClr>
                </a:solidFill>
                <a:latin typeface="Eras Bold ITC" pitchFamily="34" charset="0"/>
              </a:rPr>
              <a:t>Jamaica is ranked #6 in the world for the number of children sexually abused for every 1000 persons in the population </a:t>
            </a:r>
          </a:p>
          <a:p>
            <a:endParaRPr lang="en-US" sz="2800" b="1" dirty="0" smtClean="0">
              <a:solidFill>
                <a:schemeClr val="accent1">
                  <a:lumMod val="50000"/>
                </a:schemeClr>
              </a:solidFill>
              <a:latin typeface="Eras Bold ITC" pitchFamily="34" charset="0"/>
            </a:endParaRPr>
          </a:p>
          <a:p>
            <a:r>
              <a:rPr lang="en-US" sz="2800" b="1" dirty="0" smtClean="0">
                <a:solidFill>
                  <a:schemeClr val="accent1">
                    <a:lumMod val="50000"/>
                  </a:schemeClr>
                </a:solidFill>
                <a:latin typeface="Eras Bold ITC" pitchFamily="34" charset="0"/>
              </a:rPr>
              <a:t>The United Nations estimates, and local researchers concur, that only about one in ten sexual offences such as rape are ever reported.</a:t>
            </a:r>
          </a:p>
          <a:p>
            <a:endParaRPr lang="en-US" b="1" dirty="0" smtClean="0">
              <a:latin typeface="Eras Light ITC" pitchFamily="34" charset="0"/>
            </a:endParaRPr>
          </a:p>
          <a:p>
            <a:endParaRPr lang="en-US" b="1" dirty="0" smtClean="0">
              <a:latin typeface="Eras Light ITC" pitchFamily="34" charset="0"/>
            </a:endParaRPr>
          </a:p>
          <a:p>
            <a:endParaRPr lang="en-US" b="1" dirty="0" smtClean="0">
              <a:latin typeface="Eras Light ITC" pitchFamily="34" charset="0"/>
            </a:endParaRPr>
          </a:p>
          <a:p>
            <a:endParaRPr lang="en-US" b="1" dirty="0" smtClean="0">
              <a:latin typeface="Eras Light ITC" pitchFamily="34" charset="0"/>
            </a:endParaRPr>
          </a:p>
          <a:p>
            <a:endParaRPr lang="en-US" b="1" dirty="0" smtClean="0">
              <a:latin typeface="Eras Light ITC" pitchFamily="34" charset="0"/>
            </a:endParaRPr>
          </a:p>
          <a:p>
            <a:endParaRPr lang="en-US" b="1" dirty="0" smtClean="0">
              <a:latin typeface="Eras Light ITC" pitchFamily="34" charset="0"/>
            </a:endParaRPr>
          </a:p>
          <a:p>
            <a:endParaRPr lang="en-US" b="1" dirty="0" smtClean="0">
              <a:latin typeface="Eras Light ITC" pitchFamily="34" charset="0"/>
            </a:endParaRPr>
          </a:p>
        </p:txBody>
      </p:sp>
    </p:spTree>
    <p:custDataLst>
      <p:tags r:id="rId1"/>
    </p:custDataLst>
  </p:cSld>
  <p:clrMapOvr>
    <a:masterClrMapping/>
  </p:clrMapOvr>
  <p:transition advClick="0" advTm="14078">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b="1" dirty="0" smtClean="0">
                <a:latin typeface="Eras Demi ITC" pitchFamily="34" charset="0"/>
              </a:rPr>
              <a:t>Examining The Problem</a:t>
            </a:r>
            <a:endParaRPr lang="en-US" sz="4300" b="1" dirty="0">
              <a:latin typeface="Eras Demi ITC" pitchFamily="34" charset="0"/>
            </a:endParaRPr>
          </a:p>
        </p:txBody>
      </p:sp>
      <p:sp>
        <p:nvSpPr>
          <p:cNvPr id="3" name="Content Placeholder 2"/>
          <p:cNvSpPr>
            <a:spLocks noGrp="1"/>
          </p:cNvSpPr>
          <p:nvPr>
            <p:ph idx="1"/>
          </p:nvPr>
        </p:nvSpPr>
        <p:spPr>
          <a:xfrm>
            <a:off x="457200" y="1600200"/>
            <a:ext cx="8229600" cy="5257800"/>
          </a:xfrm>
        </p:spPr>
        <p:txBody>
          <a:bodyPr>
            <a:normAutofit/>
          </a:bodyPr>
          <a:lstStyle/>
          <a:p>
            <a:pPr lvl="0"/>
            <a:r>
              <a:rPr lang="en-US" sz="3600" dirty="0" smtClean="0">
                <a:latin typeface="Eras Light ITC" pitchFamily="34" charset="0"/>
              </a:rPr>
              <a:t>78% of Sexually Abused patients referred to the health facilities of Jamaica in 2006 were children.</a:t>
            </a:r>
            <a:r>
              <a:rPr lang="en-US" sz="3600" b="1" dirty="0" smtClean="0">
                <a:latin typeface="Eras Light ITC" pitchFamily="34" charset="0"/>
              </a:rPr>
              <a:t> </a:t>
            </a:r>
          </a:p>
          <a:p>
            <a:pPr lvl="0">
              <a:buNone/>
            </a:pPr>
            <a:endParaRPr lang="en-US" sz="3600" dirty="0" smtClean="0">
              <a:latin typeface="Eras Light ITC" pitchFamily="34" charset="0"/>
            </a:endParaRPr>
          </a:p>
          <a:p>
            <a:pPr lvl="0"/>
            <a:r>
              <a:rPr lang="en-US" sz="3600" dirty="0" smtClean="0">
                <a:latin typeface="Eras Light ITC" pitchFamily="34" charset="0"/>
              </a:rPr>
              <a:t> 86% of Sexual Abuse against children is committed by someone that is a family member or known by the child.</a:t>
            </a:r>
          </a:p>
          <a:p>
            <a:endParaRPr lang="en-US" sz="3600" dirty="0"/>
          </a:p>
        </p:txBody>
      </p:sp>
    </p:spTree>
  </p:cSld>
  <p:clrMapOvr>
    <a:masterClrMapping/>
  </p:clrMapOvr>
  <p:transition advClick="0" advTm="5250">
    <p:plu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nodeType="after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additive="base">
                                        <p:cTn id="1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mondo_mani.jpg"/>
          <p:cNvPicPr>
            <a:picLocks noChangeAspect="1"/>
          </p:cNvPicPr>
          <p:nvPr/>
        </p:nvPicPr>
        <p:blipFill>
          <a:blip r:embed="rId3" cstate="print"/>
          <a:stretch>
            <a:fillRect/>
          </a:stretch>
        </p:blipFill>
        <p:spPr>
          <a:xfrm>
            <a:off x="0" y="0"/>
            <a:ext cx="9150315" cy="6858000"/>
          </a:xfrm>
          <a:prstGeom prst="rect">
            <a:avLst/>
          </a:prstGeom>
        </p:spPr>
      </p:pic>
      <p:sp>
        <p:nvSpPr>
          <p:cNvPr id="2" name="Title 1"/>
          <p:cNvSpPr>
            <a:spLocks noGrp="1"/>
          </p:cNvSpPr>
          <p:nvPr>
            <p:ph type="title"/>
          </p:nvPr>
        </p:nvSpPr>
        <p:spPr/>
        <p:txBody>
          <a:bodyPr>
            <a:normAutofit fontScale="90000"/>
          </a:bodyPr>
          <a:lstStyle/>
          <a:p>
            <a:r>
              <a:rPr lang="en-US" sz="4800" b="1" dirty="0" smtClean="0">
                <a:latin typeface="Eras Demi ITC" pitchFamily="34" charset="0"/>
              </a:rPr>
              <a:t>Examining The Global Problem</a:t>
            </a:r>
            <a:br>
              <a:rPr lang="en-US" sz="4800" b="1" dirty="0" smtClean="0">
                <a:latin typeface="Eras Demi ITC" pitchFamily="34" charset="0"/>
              </a:rPr>
            </a:br>
            <a:endParaRPr lang="en-US" sz="4800" b="1" dirty="0">
              <a:latin typeface="Eras Demi ITC" pitchFamily="34" charset="0"/>
            </a:endParaRPr>
          </a:p>
        </p:txBody>
      </p:sp>
      <p:sp>
        <p:nvSpPr>
          <p:cNvPr id="3" name="Content Placeholder 2"/>
          <p:cNvSpPr>
            <a:spLocks noGrp="1"/>
          </p:cNvSpPr>
          <p:nvPr>
            <p:ph idx="1"/>
          </p:nvPr>
        </p:nvSpPr>
        <p:spPr>
          <a:xfrm>
            <a:off x="457200" y="2133600"/>
            <a:ext cx="8229600" cy="3992563"/>
          </a:xfrm>
        </p:spPr>
        <p:txBody>
          <a:bodyPr>
            <a:normAutofit/>
          </a:bodyPr>
          <a:lstStyle/>
          <a:p>
            <a:pPr lvl="0"/>
            <a:endParaRPr lang="en-US" sz="3600" dirty="0" smtClean="0"/>
          </a:p>
          <a:p>
            <a:pPr lvl="0"/>
            <a:r>
              <a:rPr lang="en-US" sz="3600" b="1" dirty="0" smtClean="0">
                <a:solidFill>
                  <a:schemeClr val="bg1"/>
                </a:solidFill>
                <a:latin typeface="Dutch801 XBd BT" pitchFamily="18" charset="0"/>
              </a:rPr>
              <a:t>Globally </a:t>
            </a:r>
            <a:r>
              <a:rPr lang="en-US" sz="3600" b="1" dirty="0">
                <a:solidFill>
                  <a:schemeClr val="bg1"/>
                </a:solidFill>
                <a:latin typeface="Dutch801 XBd BT" pitchFamily="18" charset="0"/>
              </a:rPr>
              <a:t>150 million girls report being sexually abused annually.</a:t>
            </a:r>
          </a:p>
          <a:p>
            <a:pPr>
              <a:buNone/>
            </a:pPr>
            <a:r>
              <a:rPr lang="en-US" sz="3600" b="1" dirty="0">
                <a:solidFill>
                  <a:schemeClr val="bg1"/>
                </a:solidFill>
                <a:latin typeface="Dutch801 XBd BT" pitchFamily="18" charset="0"/>
              </a:rPr>
              <a:t> </a:t>
            </a:r>
          </a:p>
          <a:p>
            <a:pPr lvl="0"/>
            <a:r>
              <a:rPr lang="en-US" sz="3600" b="1" dirty="0" smtClean="0">
                <a:solidFill>
                  <a:schemeClr val="bg1"/>
                </a:solidFill>
                <a:latin typeface="Dutch801 XBd BT" pitchFamily="18" charset="0"/>
              </a:rPr>
              <a:t>Globally 73 </a:t>
            </a:r>
            <a:r>
              <a:rPr lang="en-US" sz="3600" b="1" dirty="0">
                <a:solidFill>
                  <a:schemeClr val="bg1"/>
                </a:solidFill>
                <a:latin typeface="Dutch801 XBd BT" pitchFamily="18" charset="0"/>
              </a:rPr>
              <a:t>million boys report being sexually abused annually</a:t>
            </a:r>
          </a:p>
          <a:p>
            <a:endParaRPr lang="en-US" dirty="0"/>
          </a:p>
        </p:txBody>
      </p:sp>
    </p:spTree>
    <p:custDataLst>
      <p:tags r:id="rId1"/>
    </p:custDataLst>
  </p:cSld>
  <p:clrMapOvr>
    <a:masterClrMapping/>
  </p:clrMapOvr>
  <p:transition advClick="0" advTm="8563">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4" presetClass="entr" presetSubtype="16" fill="hold" nodeType="after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par>
                                <p:cTn id="13" presetID="4" presetClass="entr" presetSubtype="16"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ox(in)">
                                      <p:cBhvr>
                                        <p:cTn id="15" dur="500"/>
                                        <p:tgtEl>
                                          <p:spTgt spid="3">
                                            <p:txEl>
                                              <p:pRg st="2" end="2"/>
                                            </p:txEl>
                                          </p:spTgt>
                                        </p:tgtEl>
                                      </p:cBhvr>
                                    </p:animEffect>
                                  </p:childTnLst>
                                </p:cTn>
                              </p:par>
                            </p:childTnLst>
                          </p:cTn>
                        </p:par>
                        <p:par>
                          <p:cTn id="16" fill="hold">
                            <p:stCondLst>
                              <p:cond delay="1000"/>
                            </p:stCondLst>
                            <p:childTnLst>
                              <p:par>
                                <p:cTn id="17" presetID="4" presetClass="entr" presetSubtype="16"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box(in)">
                                      <p:cBhvr>
                                        <p:cTn id="19"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95400"/>
            <a:ext cx="4190999" cy="5181600"/>
          </a:xfrm>
        </p:spPr>
        <p:txBody>
          <a:bodyPr>
            <a:normAutofit fontScale="85000" lnSpcReduction="10000"/>
          </a:bodyPr>
          <a:lstStyle/>
          <a:p>
            <a:r>
              <a:rPr lang="en-US" b="1" dirty="0" smtClean="0">
                <a:latin typeface="Eras Light ITC" pitchFamily="34" charset="0"/>
              </a:rPr>
              <a:t>Suicidal Preoccupation</a:t>
            </a:r>
          </a:p>
          <a:p>
            <a:r>
              <a:rPr lang="en-US" b="1" dirty="0" smtClean="0">
                <a:latin typeface="Eras Light ITC" pitchFamily="34" charset="0"/>
              </a:rPr>
              <a:t>Self Sabotaging Behavior</a:t>
            </a:r>
          </a:p>
          <a:p>
            <a:pPr lvl="0"/>
            <a:r>
              <a:rPr lang="en-US" b="1" dirty="0" smtClean="0">
                <a:latin typeface="Eras Light ITC" pitchFamily="34" charset="0"/>
              </a:rPr>
              <a:t>Psychosis</a:t>
            </a:r>
            <a:endParaRPr lang="en-US" b="1" dirty="0">
              <a:latin typeface="Eras Light ITC" pitchFamily="34" charset="0"/>
            </a:endParaRPr>
          </a:p>
          <a:p>
            <a:pPr lvl="0"/>
            <a:r>
              <a:rPr lang="en-US" b="1" dirty="0">
                <a:latin typeface="Eras Light ITC" pitchFamily="34" charset="0"/>
              </a:rPr>
              <a:t>Severely Interrupted Personal Relationships</a:t>
            </a:r>
          </a:p>
          <a:p>
            <a:pPr lvl="0"/>
            <a:r>
              <a:rPr lang="en-US" b="1" dirty="0">
                <a:latin typeface="Eras Light ITC" pitchFamily="34" charset="0"/>
              </a:rPr>
              <a:t>Avoidance and Difficulty in Attaining Intimacy </a:t>
            </a:r>
            <a:endParaRPr lang="en-US" b="1" dirty="0" smtClean="0">
              <a:latin typeface="Eras Light ITC" pitchFamily="34" charset="0"/>
            </a:endParaRPr>
          </a:p>
          <a:p>
            <a:pPr lvl="0"/>
            <a:r>
              <a:rPr lang="en-US" b="1" dirty="0" smtClean="0">
                <a:latin typeface="Eras Light ITC" pitchFamily="34" charset="0"/>
              </a:rPr>
              <a:t>Sexual </a:t>
            </a:r>
            <a:r>
              <a:rPr lang="en-US" b="1" dirty="0">
                <a:latin typeface="Eras Light ITC" pitchFamily="34" charset="0"/>
              </a:rPr>
              <a:t>Dysfunction</a:t>
            </a:r>
          </a:p>
          <a:p>
            <a:pPr lvl="0"/>
            <a:r>
              <a:rPr lang="en-US" b="1" dirty="0">
                <a:latin typeface="Eras Light ITC" pitchFamily="34" charset="0"/>
              </a:rPr>
              <a:t>Self Harming </a:t>
            </a:r>
            <a:r>
              <a:rPr lang="en-US" b="1" dirty="0" smtClean="0">
                <a:latin typeface="Eras Light ITC" pitchFamily="34" charset="0"/>
              </a:rPr>
              <a:t>Behavior </a:t>
            </a:r>
            <a:r>
              <a:rPr lang="en-US" b="1" dirty="0">
                <a:latin typeface="Eras Light ITC" pitchFamily="34" charset="0"/>
              </a:rPr>
              <a:t>i.e. burning, cutting, and/or piercing of the skin</a:t>
            </a:r>
          </a:p>
          <a:p>
            <a:endParaRPr lang="en-US" dirty="0"/>
          </a:p>
        </p:txBody>
      </p:sp>
      <p:pic>
        <p:nvPicPr>
          <p:cNvPr id="1026" name="Picture 2" descr="H:\SAD black people\sad_man.jpg"/>
          <p:cNvPicPr>
            <a:picLocks noChangeAspect="1" noChangeArrowheads="1"/>
          </p:cNvPicPr>
          <p:nvPr/>
        </p:nvPicPr>
        <p:blipFill>
          <a:blip r:embed="rId2" cstate="print"/>
          <a:srcRect/>
          <a:stretch>
            <a:fillRect/>
          </a:stretch>
        </p:blipFill>
        <p:spPr bwMode="auto">
          <a:xfrm>
            <a:off x="4724400" y="1905000"/>
            <a:ext cx="4122295" cy="38100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Title 4"/>
          <p:cNvSpPr>
            <a:spLocks noGrp="1"/>
          </p:cNvSpPr>
          <p:nvPr>
            <p:ph type="title"/>
          </p:nvPr>
        </p:nvSpPr>
        <p:spPr>
          <a:xfrm>
            <a:off x="457200" y="274638"/>
            <a:ext cx="8229600" cy="944562"/>
          </a:xfrm>
        </p:spPr>
        <p:txBody>
          <a:bodyPr>
            <a:normAutofit fontScale="90000"/>
          </a:bodyPr>
          <a:lstStyle/>
          <a:p>
            <a:r>
              <a:rPr lang="en-US" sz="4800" dirty="0" smtClean="0">
                <a:latin typeface="Eras Demi ITC" pitchFamily="34" charset="0"/>
              </a:rPr>
              <a:t>The Results On The Individual</a:t>
            </a:r>
            <a:endParaRPr lang="en-US" sz="4800" dirty="0">
              <a:latin typeface="Eras Demi ITC" pitchFamily="34" charset="0"/>
            </a:endParaRPr>
          </a:p>
        </p:txBody>
      </p:sp>
    </p:spTree>
  </p:cSld>
  <p:clrMapOvr>
    <a:masterClrMapping/>
  </p:clrMapOvr>
  <p:transition advClick="0" advTm="16078">
    <p:plu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2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2000"/>
                            </p:stCondLst>
                            <p:childTnLst>
                              <p:par>
                                <p:cTn id="11" presetID="42" presetClass="entr" presetSubtype="0" fill="hold"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2000"/>
                                        <p:tgtEl>
                                          <p:spTgt spid="3">
                                            <p:txEl>
                                              <p:pRg st="1" end="1"/>
                                            </p:txEl>
                                          </p:spTgt>
                                        </p:tgtEl>
                                      </p:cBhvr>
                                    </p:animEffect>
                                    <p:anim calcmode="lin" valueType="num">
                                      <p:cBhvr>
                                        <p:cTn id="14"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2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4000"/>
                            </p:stCondLst>
                            <p:childTnLst>
                              <p:par>
                                <p:cTn id="17" presetID="42" presetClass="entr" presetSubtype="0" fill="hold"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2000"/>
                                        <p:tgtEl>
                                          <p:spTgt spid="3">
                                            <p:txEl>
                                              <p:pRg st="2" end="2"/>
                                            </p:txEl>
                                          </p:spTgt>
                                        </p:tgtEl>
                                      </p:cBhvr>
                                    </p:animEffect>
                                    <p:anim calcmode="lin" valueType="num">
                                      <p:cBhvr>
                                        <p:cTn id="20"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2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6000"/>
                            </p:stCondLst>
                            <p:childTnLst>
                              <p:par>
                                <p:cTn id="23" presetID="42" presetClass="entr" presetSubtype="0" fill="hold" nodeType="after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2000"/>
                                        <p:tgtEl>
                                          <p:spTgt spid="3">
                                            <p:txEl>
                                              <p:pRg st="3" end="3"/>
                                            </p:txEl>
                                          </p:spTgt>
                                        </p:tgtEl>
                                      </p:cBhvr>
                                    </p:animEffect>
                                    <p:anim calcmode="lin" valueType="num">
                                      <p:cBhvr>
                                        <p:cTn id="26" dur="2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2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8000"/>
                            </p:stCondLst>
                            <p:childTnLst>
                              <p:par>
                                <p:cTn id="29" presetID="42" presetClass="entr" presetSubtype="0" fill="hold" nodeType="after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2000"/>
                                        <p:tgtEl>
                                          <p:spTgt spid="3">
                                            <p:txEl>
                                              <p:pRg st="4" end="4"/>
                                            </p:txEl>
                                          </p:spTgt>
                                        </p:tgtEl>
                                      </p:cBhvr>
                                    </p:animEffect>
                                    <p:anim calcmode="lin" valueType="num">
                                      <p:cBhvr>
                                        <p:cTn id="32" dur="2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2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34" fill="hold">
                            <p:stCondLst>
                              <p:cond delay="10000"/>
                            </p:stCondLst>
                            <p:childTnLst>
                              <p:par>
                                <p:cTn id="35" presetID="42" presetClass="entr" presetSubtype="0" fill="hold" nodeType="after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2000"/>
                                        <p:tgtEl>
                                          <p:spTgt spid="3">
                                            <p:txEl>
                                              <p:pRg st="5" end="5"/>
                                            </p:txEl>
                                          </p:spTgt>
                                        </p:tgtEl>
                                      </p:cBhvr>
                                    </p:animEffect>
                                    <p:anim calcmode="lin" valueType="num">
                                      <p:cBhvr>
                                        <p:cTn id="38" dur="2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9" dur="2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40" fill="hold">
                            <p:stCondLst>
                              <p:cond delay="12000"/>
                            </p:stCondLst>
                            <p:childTnLst>
                              <p:par>
                                <p:cTn id="41" presetID="42" presetClass="entr" presetSubtype="0" fill="hold" nodeType="after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fade">
                                      <p:cBhvr>
                                        <p:cTn id="43" dur="2000"/>
                                        <p:tgtEl>
                                          <p:spTgt spid="3">
                                            <p:txEl>
                                              <p:pRg st="6" end="6"/>
                                            </p:txEl>
                                          </p:spTgt>
                                        </p:tgtEl>
                                      </p:cBhvr>
                                    </p:animEffect>
                                    <p:anim calcmode="lin" valueType="num">
                                      <p:cBhvr>
                                        <p:cTn id="44" dur="2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5" dur="2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3.7|4.4"/>
</p:tagLst>
</file>

<file path=ppt/tags/tag10.xml><?xml version="1.0" encoding="utf-8"?>
<p:tagLst xmlns:a="http://schemas.openxmlformats.org/drawingml/2006/main" xmlns:r="http://schemas.openxmlformats.org/officeDocument/2006/relationships" xmlns:p="http://schemas.openxmlformats.org/presentationml/2006/main">
  <p:tag name="TIMING" val="|2.6|2.6|4.4|2.9"/>
</p:tagLst>
</file>

<file path=ppt/tags/tag11.xml><?xml version="1.0" encoding="utf-8"?>
<p:tagLst xmlns:a="http://schemas.openxmlformats.org/drawingml/2006/main" xmlns:r="http://schemas.openxmlformats.org/officeDocument/2006/relationships" xmlns:p="http://schemas.openxmlformats.org/presentationml/2006/main">
  <p:tag name="TIMING" val="|3.1|5.1|3.8"/>
</p:tagLst>
</file>

<file path=ppt/tags/tag2.xml><?xml version="1.0" encoding="utf-8"?>
<p:tagLst xmlns:a="http://schemas.openxmlformats.org/drawingml/2006/main" xmlns:r="http://schemas.openxmlformats.org/officeDocument/2006/relationships" xmlns:p="http://schemas.openxmlformats.org/presentationml/2006/main">
  <p:tag name="TIMING" val="|2.6"/>
</p:tagLst>
</file>

<file path=ppt/tags/tag3.xml><?xml version="1.0" encoding="utf-8"?>
<p:tagLst xmlns:a="http://schemas.openxmlformats.org/drawingml/2006/main" xmlns:r="http://schemas.openxmlformats.org/officeDocument/2006/relationships" xmlns:p="http://schemas.openxmlformats.org/presentationml/2006/main">
  <p:tag name="TIMING" val="|3.2"/>
</p:tagLst>
</file>

<file path=ppt/tags/tag4.xml><?xml version="1.0" encoding="utf-8"?>
<p:tagLst xmlns:a="http://schemas.openxmlformats.org/drawingml/2006/main" xmlns:r="http://schemas.openxmlformats.org/officeDocument/2006/relationships" xmlns:p="http://schemas.openxmlformats.org/presentationml/2006/main">
  <p:tag name="TIMING" val="|9.4"/>
</p:tagLst>
</file>

<file path=ppt/tags/tag5.xml><?xml version="1.0" encoding="utf-8"?>
<p:tagLst xmlns:a="http://schemas.openxmlformats.org/drawingml/2006/main" xmlns:r="http://schemas.openxmlformats.org/officeDocument/2006/relationships" xmlns:p="http://schemas.openxmlformats.org/presentationml/2006/main">
  <p:tag name="TIMING" val="|2.7"/>
</p:tagLst>
</file>

<file path=ppt/tags/tag6.xml><?xml version="1.0" encoding="utf-8"?>
<p:tagLst xmlns:a="http://schemas.openxmlformats.org/drawingml/2006/main" xmlns:r="http://schemas.openxmlformats.org/officeDocument/2006/relationships" xmlns:p="http://schemas.openxmlformats.org/presentationml/2006/main">
  <p:tag name="TIMING" val="|2.8|4.4"/>
</p:tagLst>
</file>

<file path=ppt/tags/tag7.xml><?xml version="1.0" encoding="utf-8"?>
<p:tagLst xmlns:a="http://schemas.openxmlformats.org/drawingml/2006/main" xmlns:r="http://schemas.openxmlformats.org/officeDocument/2006/relationships" xmlns:p="http://schemas.openxmlformats.org/presentationml/2006/main">
  <p:tag name="TIMING" val="|1.9|6.4|3.7|4.4|2.5"/>
</p:tagLst>
</file>

<file path=ppt/tags/tag8.xml><?xml version="1.0" encoding="utf-8"?>
<p:tagLst xmlns:a="http://schemas.openxmlformats.org/drawingml/2006/main" xmlns:r="http://schemas.openxmlformats.org/officeDocument/2006/relationships" xmlns:p="http://schemas.openxmlformats.org/presentationml/2006/main">
  <p:tag name="TIMING" val="|2.6|3.4"/>
</p:tagLst>
</file>

<file path=ppt/tags/tag9.xml><?xml version="1.0" encoding="utf-8"?>
<p:tagLst xmlns:a="http://schemas.openxmlformats.org/drawingml/2006/main" xmlns:r="http://schemas.openxmlformats.org/officeDocument/2006/relationships" xmlns:p="http://schemas.openxmlformats.org/presentationml/2006/main">
  <p:tag name="TIMING" val="|5.7|2.9"/>
</p:tagLst>
</file>

<file path=ppt/theme/theme1.xml><?xml version="1.0" encoding="utf-8"?>
<a:theme xmlns:a="http://schemas.openxmlformats.org/drawingml/2006/main" name="Office Theme">
  <a:themeElements>
    <a:clrScheme name="Custom 1">
      <a:dk1>
        <a:sysClr val="windowText" lastClr="000000"/>
      </a:dk1>
      <a:lt1>
        <a:sysClr val="window" lastClr="FFFFFF"/>
      </a:lt1>
      <a:dk2>
        <a:srgbClr val="328127"/>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1788</TotalTime>
  <Words>934</Words>
  <Application>Microsoft Office PowerPoint</Application>
  <PresentationFormat>On-screen Show (4:3)</PresentationFormat>
  <Paragraphs>185</Paragraphs>
  <Slides>27</Slides>
  <Notes>5</Notes>
  <HiddenSlides>0</HiddenSlides>
  <MMClips>1</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 Please Help Jamaica  Empower Our Survivors of Sexual Abuse and Sexual Exploitation</vt:lpstr>
      <vt:lpstr>The Starting Point</vt:lpstr>
      <vt:lpstr>  </vt:lpstr>
      <vt:lpstr>Slide 4</vt:lpstr>
      <vt:lpstr>Can We Help  This Situation Together?</vt:lpstr>
      <vt:lpstr>Examining The Problem </vt:lpstr>
      <vt:lpstr>Examining The Problem</vt:lpstr>
      <vt:lpstr>Examining The Global Problem </vt:lpstr>
      <vt:lpstr>The Results On The Individual</vt:lpstr>
      <vt:lpstr>What Has Been Done?</vt:lpstr>
      <vt:lpstr>What Is Being Done?</vt:lpstr>
      <vt:lpstr>Slide 12</vt:lpstr>
      <vt:lpstr>What Is Not Being Done?</vt:lpstr>
      <vt:lpstr>What are the alternatives?</vt:lpstr>
      <vt:lpstr>Our Healing Intervention Multidimensional Approach Offers:</vt:lpstr>
      <vt:lpstr>The Process </vt:lpstr>
      <vt:lpstr>Our Group Therapy Services</vt:lpstr>
      <vt:lpstr>Slide 18</vt:lpstr>
      <vt:lpstr>Slide 19</vt:lpstr>
      <vt:lpstr>Slide 20</vt:lpstr>
      <vt:lpstr>What can you offer? How can you help? What part will you play ?  We have four women ready and willing to heal their lives!</vt:lpstr>
      <vt:lpstr>The Cost of Sponsoring   A women for three months </vt:lpstr>
      <vt:lpstr>What will your sponsorship offer the sexually abused person</vt:lpstr>
      <vt:lpstr>What will your sponsorship offer you</vt:lpstr>
      <vt:lpstr>The Sponsorship Paying Process</vt:lpstr>
      <vt:lpstr>The Sponsorship Process</vt:lpstr>
      <vt:lpstr>Slide 27</vt:lpstr>
    </vt:vector>
  </TitlesOfParts>
  <Company>fusionGroup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Solution</dc:title>
  <dc:creator>j</dc:creator>
  <cp:lastModifiedBy>Sparkes</cp:lastModifiedBy>
  <cp:revision>305</cp:revision>
  <dcterms:created xsi:type="dcterms:W3CDTF">2010-01-23T02:22:30Z</dcterms:created>
  <dcterms:modified xsi:type="dcterms:W3CDTF">2011-06-06T17:23:40Z</dcterms:modified>
</cp:coreProperties>
</file>